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54" r:id="rId1"/>
    <p:sldMasterId id="2147483656" r:id="rId2"/>
    <p:sldMasterId id="2147483657" r:id="rId3"/>
    <p:sldMasterId id="2147483658" r:id="rId4"/>
    <p:sldMasterId id="2147483659" r:id="rId5"/>
    <p:sldMasterId id="2147483660" r:id="rId6"/>
    <p:sldMasterId id="2147483650" r:id="rId7"/>
  </p:sldMasterIdLst>
  <p:notesMasterIdLst>
    <p:notesMasterId r:id="rId35"/>
  </p:notesMasterIdLst>
  <p:handoutMasterIdLst>
    <p:handoutMasterId r:id="rId36"/>
  </p:handoutMasterIdLst>
  <p:sldIdLst>
    <p:sldId id="256" r:id="rId8"/>
    <p:sldId id="566" r:id="rId9"/>
    <p:sldId id="548" r:id="rId10"/>
    <p:sldId id="567" r:id="rId11"/>
    <p:sldId id="568" r:id="rId12"/>
    <p:sldId id="565" r:id="rId13"/>
    <p:sldId id="575" r:id="rId14"/>
    <p:sldId id="569" r:id="rId15"/>
    <p:sldId id="570" r:id="rId16"/>
    <p:sldId id="571" r:id="rId17"/>
    <p:sldId id="573" r:id="rId18"/>
    <p:sldId id="572" r:id="rId19"/>
    <p:sldId id="588" r:id="rId20"/>
    <p:sldId id="574" r:id="rId21"/>
    <p:sldId id="576" r:id="rId22"/>
    <p:sldId id="577" r:id="rId23"/>
    <p:sldId id="578" r:id="rId24"/>
    <p:sldId id="589" r:id="rId25"/>
    <p:sldId id="579" r:id="rId26"/>
    <p:sldId id="580" r:id="rId27"/>
    <p:sldId id="581" r:id="rId28"/>
    <p:sldId id="583" r:id="rId29"/>
    <p:sldId id="584" r:id="rId30"/>
    <p:sldId id="585" r:id="rId31"/>
    <p:sldId id="590" r:id="rId32"/>
    <p:sldId id="591" r:id="rId33"/>
    <p:sldId id="258" r:id="rId34"/>
  </p:sldIdLst>
  <p:sldSz cx="9144000" cy="6858000" type="screen4x3"/>
  <p:notesSz cx="10234613" cy="70993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sabi" initials="c" lastIdx="1" clrIdx="0"/>
  <p:cmAuthor id="1" name="Garai Csaba" initials="GCs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99FF"/>
    <a:srgbClr val="FFCC00"/>
    <a:srgbClr val="008000"/>
    <a:srgbClr val="006600"/>
    <a:srgbClr val="006699"/>
    <a:srgbClr val="FF6600"/>
    <a:srgbClr val="292929"/>
    <a:srgbClr val="FFFF99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Közepesen sötét stílus 2 – 2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Közepesen sötét stílus 2 – 4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Közepesen sötét stílus 2 – 5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Téma alapján készült stílus 1 – 5. jelölőszín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éma alapján készült stílus 1 – 1. jelölőszín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incs stílus, csak rács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Stílus és rács nélkül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E25E649-3F16-4E02-A733-19D2CDBF48F0}" styleName="Közepesen sötét stílus 3 – 1. jelölőszín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Közepesen sötét stíl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Közepesen sötét stílus 3 – 6. jelölőszín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40" autoAdjust="0"/>
    <p:restoredTop sz="86455" autoAdjust="0"/>
  </p:normalViewPr>
  <p:slideViewPr>
    <p:cSldViewPr snapToGrid="0">
      <p:cViewPr>
        <p:scale>
          <a:sx n="90" d="100"/>
          <a:sy n="90" d="100"/>
        </p:scale>
        <p:origin x="-864" y="72"/>
      </p:cViewPr>
      <p:guideLst>
        <p:guide orient="horz" pos="4000"/>
        <p:guide pos="21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2"/>
    </p:cViewPr>
  </p:sorterViewPr>
  <p:notesViewPr>
    <p:cSldViewPr snapToGrid="0">
      <p:cViewPr varScale="1">
        <p:scale>
          <a:sx n="110" d="100"/>
          <a:sy n="110" d="100"/>
        </p:scale>
        <p:origin x="-2070" y="-90"/>
      </p:cViewPr>
      <p:guideLst>
        <p:guide orient="horz" pos="2236"/>
        <p:guide pos="322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A820A3-B13C-4F8F-A820-B8C4AFC2E9BB}" type="doc">
      <dgm:prSet loTypeId="urn:microsoft.com/office/officeart/2005/8/layout/equation1" loCatId="process" qsTypeId="urn:microsoft.com/office/officeart/2005/8/quickstyle/simple1" qsCatId="simple" csTypeId="urn:microsoft.com/office/officeart/2005/8/colors/colorful5" csCatId="colorful" phldr="1"/>
      <dgm:spPr/>
    </dgm:pt>
    <dgm:pt modelId="{AA222880-4680-4BC0-AA82-77CF57218B64}">
      <dgm:prSet phldrT="[Text]" custT="1"/>
      <dgm:spPr>
        <a:solidFill>
          <a:srgbClr val="FFC000"/>
        </a:solidFill>
      </dgm:spPr>
      <dgm:t>
        <a:bodyPr lIns="0" tIns="0" rIns="0" bIns="0"/>
        <a:lstStyle/>
        <a:p>
          <a:r>
            <a:rPr lang="it-IT" sz="1000" b="1" dirty="0" smtClean="0">
              <a:solidFill>
                <a:schemeClr val="tx2"/>
              </a:solidFill>
              <a:latin typeface="Segoe UI Light" panose="020B0502040204020203" pitchFamily="34" charset="0"/>
            </a:rPr>
            <a:t>High </a:t>
          </a:r>
          <a:r>
            <a:rPr lang="it-IT" sz="1000" b="1" dirty="0" err="1" smtClean="0">
              <a:solidFill>
                <a:schemeClr val="tx2"/>
              </a:solidFill>
              <a:latin typeface="Segoe UI Light" panose="020B0502040204020203" pitchFamily="34" charset="0"/>
            </a:rPr>
            <a:t>Availability</a:t>
          </a:r>
          <a:endParaRPr lang="en-US" sz="1000" b="1" dirty="0">
            <a:solidFill>
              <a:schemeClr val="tx2"/>
            </a:solidFill>
            <a:latin typeface="Segoe UI Light" panose="020B0502040204020203" pitchFamily="34" charset="0"/>
          </a:endParaRPr>
        </a:p>
      </dgm:t>
    </dgm:pt>
    <dgm:pt modelId="{67A82288-B660-4A9E-99F5-9D3884264893}" type="parTrans" cxnId="{2C1F876D-C19D-41D7-B8CB-5BA584C20A89}">
      <dgm:prSet/>
      <dgm:spPr/>
      <dgm:t>
        <a:bodyPr/>
        <a:lstStyle/>
        <a:p>
          <a:endParaRPr lang="en-US" sz="1800">
            <a:latin typeface="Segoe UI Light" panose="020B0502040204020203" pitchFamily="34" charset="0"/>
          </a:endParaRPr>
        </a:p>
      </dgm:t>
    </dgm:pt>
    <dgm:pt modelId="{5172C924-6A33-4574-BB39-E07D40C84B1F}" type="sibTrans" cxnId="{2C1F876D-C19D-41D7-B8CB-5BA584C20A89}">
      <dgm:prSet custT="1"/>
      <dgm:spPr/>
      <dgm:t>
        <a:bodyPr/>
        <a:lstStyle/>
        <a:p>
          <a:endParaRPr lang="en-US" sz="800">
            <a:latin typeface="Segoe UI Light" panose="020B0502040204020203" pitchFamily="34" charset="0"/>
          </a:endParaRPr>
        </a:p>
      </dgm:t>
    </dgm:pt>
    <dgm:pt modelId="{678E6198-F218-479E-B7A4-3EF7DE5EF9F2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4000" dirty="0" smtClean="0">
              <a:latin typeface="Segoe UI Light" panose="020B0502040204020203" pitchFamily="34" charset="0"/>
            </a:rPr>
            <a:t/>
          </a:r>
          <a:br>
            <a:rPr lang="en-US" sz="4000" dirty="0" smtClean="0">
              <a:latin typeface="Segoe UI Light" panose="020B0502040204020203" pitchFamily="34" charset="0"/>
            </a:rPr>
          </a:br>
          <a:r>
            <a:rPr lang="en-US" sz="4000" dirty="0" smtClean="0">
              <a:latin typeface="Segoe UI Light" panose="020B0502040204020203" pitchFamily="34" charset="0"/>
            </a:rPr>
            <a:t>!</a:t>
          </a:r>
          <a:r>
            <a:rPr lang="en-US" sz="4800" dirty="0" smtClean="0">
              <a:latin typeface="Segoe UI Light" panose="020B0502040204020203" pitchFamily="34" charset="0"/>
            </a:rPr>
            <a:t/>
          </a:r>
          <a:br>
            <a:rPr lang="en-US" sz="4800" dirty="0" smtClean="0">
              <a:latin typeface="Segoe UI Light" panose="020B0502040204020203" pitchFamily="34" charset="0"/>
            </a:rPr>
          </a:br>
          <a:endParaRPr lang="en-US" sz="4800" dirty="0">
            <a:latin typeface="Segoe UI Light" panose="020B0502040204020203" pitchFamily="34" charset="0"/>
          </a:endParaRPr>
        </a:p>
      </dgm:t>
    </dgm:pt>
    <dgm:pt modelId="{B0866E57-5D2C-4703-BF60-FD1463C34DDF}" type="parTrans" cxnId="{E8DE29D5-5543-4A7B-9880-C285DEB87793}">
      <dgm:prSet/>
      <dgm:spPr/>
      <dgm:t>
        <a:bodyPr/>
        <a:lstStyle/>
        <a:p>
          <a:endParaRPr lang="en-US" sz="1800">
            <a:latin typeface="Segoe UI Light" panose="020B0502040204020203" pitchFamily="34" charset="0"/>
          </a:endParaRPr>
        </a:p>
      </dgm:t>
    </dgm:pt>
    <dgm:pt modelId="{019CBC82-4726-446B-8C7E-6A3A1D226A10}" type="sibTrans" cxnId="{E8DE29D5-5543-4A7B-9880-C285DEB87793}">
      <dgm:prSet/>
      <dgm:spPr/>
      <dgm:t>
        <a:bodyPr/>
        <a:lstStyle/>
        <a:p>
          <a:endParaRPr lang="en-US" sz="1800">
            <a:latin typeface="Segoe UI Light" panose="020B0502040204020203" pitchFamily="34" charset="0"/>
          </a:endParaRPr>
        </a:p>
      </dgm:t>
    </dgm:pt>
    <dgm:pt modelId="{EA67AAF6-565F-42FD-92E6-A79F93CFD3B3}">
      <dgm:prSet custT="1"/>
      <dgm:spPr>
        <a:solidFill>
          <a:srgbClr val="7030A0"/>
        </a:solidFill>
      </dgm:spPr>
      <dgm:t>
        <a:bodyPr/>
        <a:lstStyle/>
        <a:p>
          <a:r>
            <a:rPr lang="it-IT" sz="1000" b="1" baseline="0" dirty="0" smtClean="0">
              <a:solidFill>
                <a:schemeClr val="bg1"/>
              </a:solidFill>
              <a:latin typeface="Segoe UI Light" panose="020B0502040204020203" pitchFamily="34" charset="0"/>
            </a:rPr>
            <a:t>Performance</a:t>
          </a:r>
        </a:p>
      </dgm:t>
    </dgm:pt>
    <dgm:pt modelId="{F2AC43DD-ABDA-4A4E-9979-89CFC05B0096}" type="parTrans" cxnId="{AC7809EB-F6B1-443A-8318-044D0BEA8CE4}">
      <dgm:prSet/>
      <dgm:spPr/>
      <dgm:t>
        <a:bodyPr/>
        <a:lstStyle/>
        <a:p>
          <a:endParaRPr lang="en-US" sz="1800">
            <a:latin typeface="Segoe UI Light" panose="020B0502040204020203" pitchFamily="34" charset="0"/>
          </a:endParaRPr>
        </a:p>
      </dgm:t>
    </dgm:pt>
    <dgm:pt modelId="{75ED6F40-CD54-4F68-AC9D-5C91FF5E14EF}" type="sibTrans" cxnId="{AC7809EB-F6B1-443A-8318-044D0BEA8CE4}">
      <dgm:prSet custT="1"/>
      <dgm:spPr/>
      <dgm:t>
        <a:bodyPr/>
        <a:lstStyle/>
        <a:p>
          <a:endParaRPr lang="en-US" sz="800">
            <a:latin typeface="Segoe UI Light" panose="020B0502040204020203" pitchFamily="34" charset="0"/>
          </a:endParaRPr>
        </a:p>
      </dgm:t>
    </dgm:pt>
    <dgm:pt modelId="{328D1222-78BA-48BA-BCA0-6191E8423E83}">
      <dgm:prSet custT="1"/>
      <dgm:spPr>
        <a:solidFill>
          <a:srgbClr val="006699"/>
        </a:solidFill>
      </dgm:spPr>
      <dgm:t>
        <a:bodyPr/>
        <a:lstStyle/>
        <a:p>
          <a:r>
            <a:rPr lang="it-IT" sz="1000" b="1" dirty="0" smtClean="0">
              <a:solidFill>
                <a:schemeClr val="bg1"/>
              </a:solidFill>
              <a:latin typeface="Segoe UI Light" panose="020B0502040204020203" pitchFamily="34" charset="0"/>
            </a:rPr>
            <a:t>No </a:t>
          </a:r>
          <a:r>
            <a:rPr lang="it-IT" sz="1000" b="1" dirty="0" err="1" smtClean="0">
              <a:solidFill>
                <a:schemeClr val="bg1"/>
              </a:solidFill>
              <a:latin typeface="Segoe UI Light" panose="020B0502040204020203" pitchFamily="34" charset="0"/>
            </a:rPr>
            <a:t>traceability</a:t>
          </a:r>
          <a:endParaRPr lang="it-IT" sz="1000" b="1" dirty="0" smtClean="0">
            <a:solidFill>
              <a:schemeClr val="bg1"/>
            </a:solidFill>
            <a:latin typeface="Segoe UI Light" panose="020B0502040204020203" pitchFamily="34" charset="0"/>
          </a:endParaRPr>
        </a:p>
      </dgm:t>
    </dgm:pt>
    <dgm:pt modelId="{61D89981-48B8-4FFD-9106-E1E5873F6D04}" type="parTrans" cxnId="{A0F82AAB-0284-41F4-8F42-EC69D2C8E549}">
      <dgm:prSet/>
      <dgm:spPr/>
      <dgm:t>
        <a:bodyPr/>
        <a:lstStyle/>
        <a:p>
          <a:endParaRPr lang="en-US" sz="1800">
            <a:latin typeface="Segoe UI Light" panose="020B0502040204020203" pitchFamily="34" charset="0"/>
          </a:endParaRPr>
        </a:p>
      </dgm:t>
    </dgm:pt>
    <dgm:pt modelId="{95DF6325-F821-416B-9F68-8925A1408566}" type="sibTrans" cxnId="{A0F82AAB-0284-41F4-8F42-EC69D2C8E549}">
      <dgm:prSet custT="1"/>
      <dgm:spPr/>
      <dgm:t>
        <a:bodyPr/>
        <a:lstStyle/>
        <a:p>
          <a:endParaRPr lang="en-US" sz="800">
            <a:latin typeface="Segoe UI Light" panose="020B0502040204020203" pitchFamily="34" charset="0"/>
          </a:endParaRPr>
        </a:p>
      </dgm:t>
    </dgm:pt>
    <dgm:pt modelId="{3EAFE828-FFE1-4532-B89C-2051B2EB7345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000" b="1" dirty="0" smtClean="0">
              <a:solidFill>
                <a:schemeClr val="bg1"/>
              </a:solidFill>
              <a:latin typeface="Segoe UI Light" panose="020B0502040204020203" pitchFamily="34" charset="0"/>
            </a:rPr>
            <a:t>Low Prices</a:t>
          </a:r>
          <a:endParaRPr lang="en-US" sz="1000" b="1" dirty="0">
            <a:solidFill>
              <a:schemeClr val="bg1"/>
            </a:solidFill>
            <a:latin typeface="Segoe UI Light" panose="020B0502040204020203" pitchFamily="34" charset="0"/>
          </a:endParaRPr>
        </a:p>
      </dgm:t>
    </dgm:pt>
    <dgm:pt modelId="{9804B7C7-F1C9-4A64-A673-9A915298F96D}" type="parTrans" cxnId="{C0428CF6-178F-4BBB-8A39-23958D01C386}">
      <dgm:prSet/>
      <dgm:spPr/>
      <dgm:t>
        <a:bodyPr/>
        <a:lstStyle/>
        <a:p>
          <a:endParaRPr lang="en-US" sz="1200">
            <a:latin typeface="Segoe UI Light" panose="020B0502040204020203" pitchFamily="34" charset="0"/>
          </a:endParaRPr>
        </a:p>
      </dgm:t>
    </dgm:pt>
    <dgm:pt modelId="{F25E5CEE-29BC-49CB-BF53-9D7A9DE42848}" type="sibTrans" cxnId="{C0428CF6-178F-4BBB-8A39-23958D01C386}">
      <dgm:prSet custT="1"/>
      <dgm:spPr/>
      <dgm:t>
        <a:bodyPr/>
        <a:lstStyle/>
        <a:p>
          <a:endParaRPr lang="en-US" sz="500">
            <a:latin typeface="Segoe UI Light" panose="020B0502040204020203" pitchFamily="34" charset="0"/>
          </a:endParaRPr>
        </a:p>
      </dgm:t>
    </dgm:pt>
    <dgm:pt modelId="{16210511-1646-4D2F-BDC0-317B41C17964}">
      <dgm:prSet custT="1"/>
      <dgm:spPr>
        <a:solidFill>
          <a:srgbClr val="006600"/>
        </a:solidFill>
      </dgm:spPr>
      <dgm:t>
        <a:bodyPr/>
        <a:lstStyle/>
        <a:p>
          <a:r>
            <a:rPr lang="it-IT" sz="1000" b="1" dirty="0" err="1" smtClean="0">
              <a:latin typeface="Segoe UI Light" panose="020B0502040204020203" pitchFamily="34" charset="0"/>
            </a:rPr>
            <a:t>Ease</a:t>
          </a:r>
          <a:r>
            <a:rPr lang="it-IT" sz="1000" b="1" dirty="0" smtClean="0">
              <a:latin typeface="Segoe UI Light" panose="020B0502040204020203" pitchFamily="34" charset="0"/>
            </a:rPr>
            <a:t> of Use</a:t>
          </a:r>
        </a:p>
      </dgm:t>
    </dgm:pt>
    <dgm:pt modelId="{5C753BC6-E837-4BE6-8F7F-3472BEF8A7A0}" type="parTrans" cxnId="{A3DD2636-F59E-4931-993C-C93EF57CEB56}">
      <dgm:prSet/>
      <dgm:spPr/>
      <dgm:t>
        <a:bodyPr/>
        <a:lstStyle/>
        <a:p>
          <a:endParaRPr lang="en-US">
            <a:latin typeface="Segoe UI Light" panose="020B0502040204020203" pitchFamily="34" charset="0"/>
          </a:endParaRPr>
        </a:p>
      </dgm:t>
    </dgm:pt>
    <dgm:pt modelId="{E7B785CC-C0D6-4C69-8AD4-0CDC6FAA233A}" type="sibTrans" cxnId="{A3DD2636-F59E-4931-993C-C93EF57CEB56}">
      <dgm:prSet/>
      <dgm:spPr/>
      <dgm:t>
        <a:bodyPr/>
        <a:lstStyle/>
        <a:p>
          <a:endParaRPr lang="en-US">
            <a:latin typeface="Segoe UI Light" panose="020B0502040204020203" pitchFamily="34" charset="0"/>
          </a:endParaRPr>
        </a:p>
      </dgm:t>
    </dgm:pt>
    <dgm:pt modelId="{71DCDB19-3ACE-4FE1-B293-A97C842D6DC7}" type="pres">
      <dgm:prSet presAssocID="{4AA820A3-B13C-4F8F-A820-B8C4AFC2E9BB}" presName="linearFlow" presStyleCnt="0">
        <dgm:presLayoutVars>
          <dgm:dir/>
          <dgm:resizeHandles val="exact"/>
        </dgm:presLayoutVars>
      </dgm:prSet>
      <dgm:spPr/>
    </dgm:pt>
    <dgm:pt modelId="{3EF023FC-0E76-4789-BC44-3DB42B889BA2}" type="pres">
      <dgm:prSet presAssocID="{AA222880-4680-4BC0-AA82-77CF57218B64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526716-35CC-4BCB-8AE5-027A70F19F06}" type="pres">
      <dgm:prSet presAssocID="{5172C924-6A33-4574-BB39-E07D40C84B1F}" presName="spacerL" presStyleCnt="0"/>
      <dgm:spPr/>
    </dgm:pt>
    <dgm:pt modelId="{926F1631-6926-4232-A1C1-3E6104988CB5}" type="pres">
      <dgm:prSet presAssocID="{5172C924-6A33-4574-BB39-E07D40C84B1F}" presName="sibTrans" presStyleLbl="sibTrans2D1" presStyleIdx="0" presStyleCnt="5"/>
      <dgm:spPr/>
      <dgm:t>
        <a:bodyPr/>
        <a:lstStyle/>
        <a:p>
          <a:endParaRPr lang="en-US"/>
        </a:p>
      </dgm:t>
    </dgm:pt>
    <dgm:pt modelId="{FBCA41C1-88B8-4AD5-962D-E9A8E7578807}" type="pres">
      <dgm:prSet presAssocID="{5172C924-6A33-4574-BB39-E07D40C84B1F}" presName="spacerR" presStyleCnt="0"/>
      <dgm:spPr/>
    </dgm:pt>
    <dgm:pt modelId="{BFBCDEEA-F574-49FA-A27B-D05020098609}" type="pres">
      <dgm:prSet presAssocID="{3EAFE828-FFE1-4532-B89C-2051B2EB7345}" presName="node" presStyleLbl="node1" presStyleIdx="1" presStyleCnt="6" custLinFactNeighborX="12530" custLinFactNeighborY="-20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58C308-81C9-4D96-AE03-2C707C606FC8}" type="pres">
      <dgm:prSet presAssocID="{F25E5CEE-29BC-49CB-BF53-9D7A9DE42848}" presName="spacerL" presStyleCnt="0"/>
      <dgm:spPr/>
    </dgm:pt>
    <dgm:pt modelId="{9E42D3B5-DC0D-4DFD-BE68-C104FD8FC2D2}" type="pres">
      <dgm:prSet presAssocID="{F25E5CEE-29BC-49CB-BF53-9D7A9DE42848}" presName="sibTrans" presStyleLbl="sibTrans2D1" presStyleIdx="1" presStyleCnt="5"/>
      <dgm:spPr/>
      <dgm:t>
        <a:bodyPr/>
        <a:lstStyle/>
        <a:p>
          <a:endParaRPr lang="en-US"/>
        </a:p>
      </dgm:t>
    </dgm:pt>
    <dgm:pt modelId="{C0583853-9E18-47E6-9AA8-505F31964B3E}" type="pres">
      <dgm:prSet presAssocID="{F25E5CEE-29BC-49CB-BF53-9D7A9DE42848}" presName="spacerR" presStyleCnt="0"/>
      <dgm:spPr/>
    </dgm:pt>
    <dgm:pt modelId="{AF0A07EF-FBFA-4D7C-8EB4-95CF441C5509}" type="pres">
      <dgm:prSet presAssocID="{328D1222-78BA-48BA-BCA0-6191E8423E83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45E45D-8ABA-4C8B-8164-DFCB62A08034}" type="pres">
      <dgm:prSet presAssocID="{95DF6325-F821-416B-9F68-8925A1408566}" presName="spacerL" presStyleCnt="0"/>
      <dgm:spPr/>
    </dgm:pt>
    <dgm:pt modelId="{26275930-4D61-482C-A2CF-AF4B3F2CCF28}" type="pres">
      <dgm:prSet presAssocID="{95DF6325-F821-416B-9F68-8925A1408566}" presName="sibTrans" presStyleLbl="sibTrans2D1" presStyleIdx="2" presStyleCnt="5"/>
      <dgm:spPr/>
      <dgm:t>
        <a:bodyPr/>
        <a:lstStyle/>
        <a:p>
          <a:endParaRPr lang="en-US"/>
        </a:p>
      </dgm:t>
    </dgm:pt>
    <dgm:pt modelId="{9BDD7C02-62B2-4331-A8C4-A2ABB7635A25}" type="pres">
      <dgm:prSet presAssocID="{95DF6325-F821-416B-9F68-8925A1408566}" presName="spacerR" presStyleCnt="0"/>
      <dgm:spPr/>
    </dgm:pt>
    <dgm:pt modelId="{36DC3518-F63F-4277-8309-8B1923AFE442}" type="pres">
      <dgm:prSet presAssocID="{16210511-1646-4D2F-BDC0-317B41C17964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5C8C0F-F936-4CF9-BF3B-472302E746FA}" type="pres">
      <dgm:prSet presAssocID="{E7B785CC-C0D6-4C69-8AD4-0CDC6FAA233A}" presName="spacerL" presStyleCnt="0"/>
      <dgm:spPr/>
    </dgm:pt>
    <dgm:pt modelId="{13185631-3571-43E3-B320-9A6F74155551}" type="pres">
      <dgm:prSet presAssocID="{E7B785CC-C0D6-4C69-8AD4-0CDC6FAA233A}" presName="sibTrans" presStyleLbl="sibTrans2D1" presStyleIdx="3" presStyleCnt="5"/>
      <dgm:spPr/>
      <dgm:t>
        <a:bodyPr/>
        <a:lstStyle/>
        <a:p>
          <a:endParaRPr lang="en-US"/>
        </a:p>
      </dgm:t>
    </dgm:pt>
    <dgm:pt modelId="{97C6E10E-9F86-4B1E-A11B-BBEBD0FFE419}" type="pres">
      <dgm:prSet presAssocID="{E7B785CC-C0D6-4C69-8AD4-0CDC6FAA233A}" presName="spacerR" presStyleCnt="0"/>
      <dgm:spPr/>
    </dgm:pt>
    <dgm:pt modelId="{B4AA3075-B5E6-4A33-A15C-35FE27828DC0}" type="pres">
      <dgm:prSet presAssocID="{EA67AAF6-565F-42FD-92E6-A79F93CFD3B3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765640-C901-4497-9C69-29911E53E733}" type="pres">
      <dgm:prSet presAssocID="{75ED6F40-CD54-4F68-AC9D-5C91FF5E14EF}" presName="spacerL" presStyleCnt="0"/>
      <dgm:spPr/>
    </dgm:pt>
    <dgm:pt modelId="{FE975F6F-3B9D-4080-BC7A-F899233F5E16}" type="pres">
      <dgm:prSet presAssocID="{75ED6F40-CD54-4F68-AC9D-5C91FF5E14EF}" presName="sibTrans" presStyleLbl="sibTrans2D1" presStyleIdx="4" presStyleCnt="5"/>
      <dgm:spPr/>
      <dgm:t>
        <a:bodyPr/>
        <a:lstStyle/>
        <a:p>
          <a:endParaRPr lang="en-US"/>
        </a:p>
      </dgm:t>
    </dgm:pt>
    <dgm:pt modelId="{F6E41FB0-F8ED-4B8F-A1C5-3832432D6B15}" type="pres">
      <dgm:prSet presAssocID="{75ED6F40-CD54-4F68-AC9D-5C91FF5E14EF}" presName="spacerR" presStyleCnt="0"/>
      <dgm:spPr/>
    </dgm:pt>
    <dgm:pt modelId="{BD281866-EE24-43BF-BBF5-70015E0D1DE1}" type="pres">
      <dgm:prSet presAssocID="{678E6198-F218-479E-B7A4-3EF7DE5EF9F2}" presName="node" presStyleLbl="node1" presStyleIdx="5" presStyleCnt="6" custScaleX="123491">
        <dgm:presLayoutVars>
          <dgm:bulletEnabled val="1"/>
        </dgm:presLayoutVars>
      </dgm:prSet>
      <dgm:spPr>
        <a:prstGeom prst="triangle">
          <a:avLst/>
        </a:prstGeom>
      </dgm:spPr>
      <dgm:t>
        <a:bodyPr/>
        <a:lstStyle/>
        <a:p>
          <a:endParaRPr lang="en-US"/>
        </a:p>
      </dgm:t>
    </dgm:pt>
  </dgm:ptLst>
  <dgm:cxnLst>
    <dgm:cxn modelId="{40DE50D6-8A99-4D6A-A0F6-9DE3BB26EDD8}" type="presOf" srcId="{16210511-1646-4D2F-BDC0-317B41C17964}" destId="{36DC3518-F63F-4277-8309-8B1923AFE442}" srcOrd="0" destOrd="0" presId="urn:microsoft.com/office/officeart/2005/8/layout/equation1"/>
    <dgm:cxn modelId="{4533B8F3-06EC-468F-AD3E-85B32BDA2645}" type="presOf" srcId="{5172C924-6A33-4574-BB39-E07D40C84B1F}" destId="{926F1631-6926-4232-A1C1-3E6104988CB5}" srcOrd="0" destOrd="0" presId="urn:microsoft.com/office/officeart/2005/8/layout/equation1"/>
    <dgm:cxn modelId="{56CDFB71-517C-4A7D-8938-496D949353B9}" type="presOf" srcId="{75ED6F40-CD54-4F68-AC9D-5C91FF5E14EF}" destId="{FE975F6F-3B9D-4080-BC7A-F899233F5E16}" srcOrd="0" destOrd="0" presId="urn:microsoft.com/office/officeart/2005/8/layout/equation1"/>
    <dgm:cxn modelId="{3AD253E4-921B-430E-A3A7-1169886FB1CC}" type="presOf" srcId="{3EAFE828-FFE1-4532-B89C-2051B2EB7345}" destId="{BFBCDEEA-F574-49FA-A27B-D05020098609}" srcOrd="0" destOrd="0" presId="urn:microsoft.com/office/officeart/2005/8/layout/equation1"/>
    <dgm:cxn modelId="{AC7809EB-F6B1-443A-8318-044D0BEA8CE4}" srcId="{4AA820A3-B13C-4F8F-A820-B8C4AFC2E9BB}" destId="{EA67AAF6-565F-42FD-92E6-A79F93CFD3B3}" srcOrd="4" destOrd="0" parTransId="{F2AC43DD-ABDA-4A4E-9979-89CFC05B0096}" sibTransId="{75ED6F40-CD54-4F68-AC9D-5C91FF5E14EF}"/>
    <dgm:cxn modelId="{A0F82AAB-0284-41F4-8F42-EC69D2C8E549}" srcId="{4AA820A3-B13C-4F8F-A820-B8C4AFC2E9BB}" destId="{328D1222-78BA-48BA-BCA0-6191E8423E83}" srcOrd="2" destOrd="0" parTransId="{61D89981-48B8-4FFD-9106-E1E5873F6D04}" sibTransId="{95DF6325-F821-416B-9F68-8925A1408566}"/>
    <dgm:cxn modelId="{54614430-2359-43B4-81E2-8973A4744A13}" type="presOf" srcId="{328D1222-78BA-48BA-BCA0-6191E8423E83}" destId="{AF0A07EF-FBFA-4D7C-8EB4-95CF441C5509}" srcOrd="0" destOrd="0" presId="urn:microsoft.com/office/officeart/2005/8/layout/equation1"/>
    <dgm:cxn modelId="{65650831-15E2-4F9E-A215-D2ACD5353B8B}" type="presOf" srcId="{EA67AAF6-565F-42FD-92E6-A79F93CFD3B3}" destId="{B4AA3075-B5E6-4A33-A15C-35FE27828DC0}" srcOrd="0" destOrd="0" presId="urn:microsoft.com/office/officeart/2005/8/layout/equation1"/>
    <dgm:cxn modelId="{3839A1B1-C7EC-4E7D-9A0A-7CFF84039E5C}" type="presOf" srcId="{AA222880-4680-4BC0-AA82-77CF57218B64}" destId="{3EF023FC-0E76-4789-BC44-3DB42B889BA2}" srcOrd="0" destOrd="0" presId="urn:microsoft.com/office/officeart/2005/8/layout/equation1"/>
    <dgm:cxn modelId="{E8DE29D5-5543-4A7B-9880-C285DEB87793}" srcId="{4AA820A3-B13C-4F8F-A820-B8C4AFC2E9BB}" destId="{678E6198-F218-479E-B7A4-3EF7DE5EF9F2}" srcOrd="5" destOrd="0" parTransId="{B0866E57-5D2C-4703-BF60-FD1463C34DDF}" sibTransId="{019CBC82-4726-446B-8C7E-6A3A1D226A10}"/>
    <dgm:cxn modelId="{E467217E-DBDC-4BE2-9A86-3500DC5FD9A5}" type="presOf" srcId="{F25E5CEE-29BC-49CB-BF53-9D7A9DE42848}" destId="{9E42D3B5-DC0D-4DFD-BE68-C104FD8FC2D2}" srcOrd="0" destOrd="0" presId="urn:microsoft.com/office/officeart/2005/8/layout/equation1"/>
    <dgm:cxn modelId="{E2A2A83D-9D5D-4944-AB02-2615DFD45AEC}" type="presOf" srcId="{4AA820A3-B13C-4F8F-A820-B8C4AFC2E9BB}" destId="{71DCDB19-3ACE-4FE1-B293-A97C842D6DC7}" srcOrd="0" destOrd="0" presId="urn:microsoft.com/office/officeart/2005/8/layout/equation1"/>
    <dgm:cxn modelId="{C0428CF6-178F-4BBB-8A39-23958D01C386}" srcId="{4AA820A3-B13C-4F8F-A820-B8C4AFC2E9BB}" destId="{3EAFE828-FFE1-4532-B89C-2051B2EB7345}" srcOrd="1" destOrd="0" parTransId="{9804B7C7-F1C9-4A64-A673-9A915298F96D}" sibTransId="{F25E5CEE-29BC-49CB-BF53-9D7A9DE42848}"/>
    <dgm:cxn modelId="{A3DD2636-F59E-4931-993C-C93EF57CEB56}" srcId="{4AA820A3-B13C-4F8F-A820-B8C4AFC2E9BB}" destId="{16210511-1646-4D2F-BDC0-317B41C17964}" srcOrd="3" destOrd="0" parTransId="{5C753BC6-E837-4BE6-8F7F-3472BEF8A7A0}" sibTransId="{E7B785CC-C0D6-4C69-8AD4-0CDC6FAA233A}"/>
    <dgm:cxn modelId="{CF0A8BD2-AAF3-4D36-89AA-3311DC19E339}" type="presOf" srcId="{E7B785CC-C0D6-4C69-8AD4-0CDC6FAA233A}" destId="{13185631-3571-43E3-B320-9A6F74155551}" srcOrd="0" destOrd="0" presId="urn:microsoft.com/office/officeart/2005/8/layout/equation1"/>
    <dgm:cxn modelId="{976A4FA4-F146-4C40-9583-656349D1377E}" type="presOf" srcId="{95DF6325-F821-416B-9F68-8925A1408566}" destId="{26275930-4D61-482C-A2CF-AF4B3F2CCF28}" srcOrd="0" destOrd="0" presId="urn:microsoft.com/office/officeart/2005/8/layout/equation1"/>
    <dgm:cxn modelId="{2C1F876D-C19D-41D7-B8CB-5BA584C20A89}" srcId="{4AA820A3-B13C-4F8F-A820-B8C4AFC2E9BB}" destId="{AA222880-4680-4BC0-AA82-77CF57218B64}" srcOrd="0" destOrd="0" parTransId="{67A82288-B660-4A9E-99F5-9D3884264893}" sibTransId="{5172C924-6A33-4574-BB39-E07D40C84B1F}"/>
    <dgm:cxn modelId="{69502FE2-1947-4B9F-98A0-FBA22F0A1762}" type="presOf" srcId="{678E6198-F218-479E-B7A4-3EF7DE5EF9F2}" destId="{BD281866-EE24-43BF-BBF5-70015E0D1DE1}" srcOrd="0" destOrd="0" presId="urn:microsoft.com/office/officeart/2005/8/layout/equation1"/>
    <dgm:cxn modelId="{39933D02-242E-4453-9934-EB2BF52CCA2D}" type="presParOf" srcId="{71DCDB19-3ACE-4FE1-B293-A97C842D6DC7}" destId="{3EF023FC-0E76-4789-BC44-3DB42B889BA2}" srcOrd="0" destOrd="0" presId="urn:microsoft.com/office/officeart/2005/8/layout/equation1"/>
    <dgm:cxn modelId="{E5C3110F-904B-4277-B681-B3F3C28520D6}" type="presParOf" srcId="{71DCDB19-3ACE-4FE1-B293-A97C842D6DC7}" destId="{C6526716-35CC-4BCB-8AE5-027A70F19F06}" srcOrd="1" destOrd="0" presId="urn:microsoft.com/office/officeart/2005/8/layout/equation1"/>
    <dgm:cxn modelId="{03D099E1-630C-42F7-8369-C156BC8CBC81}" type="presParOf" srcId="{71DCDB19-3ACE-4FE1-B293-A97C842D6DC7}" destId="{926F1631-6926-4232-A1C1-3E6104988CB5}" srcOrd="2" destOrd="0" presId="urn:microsoft.com/office/officeart/2005/8/layout/equation1"/>
    <dgm:cxn modelId="{209CEA29-A1F6-4599-8E6F-B0994834BD85}" type="presParOf" srcId="{71DCDB19-3ACE-4FE1-B293-A97C842D6DC7}" destId="{FBCA41C1-88B8-4AD5-962D-E9A8E7578807}" srcOrd="3" destOrd="0" presId="urn:microsoft.com/office/officeart/2005/8/layout/equation1"/>
    <dgm:cxn modelId="{1575E758-2A01-4358-AC16-C9BAC59BAC23}" type="presParOf" srcId="{71DCDB19-3ACE-4FE1-B293-A97C842D6DC7}" destId="{BFBCDEEA-F574-49FA-A27B-D05020098609}" srcOrd="4" destOrd="0" presId="urn:microsoft.com/office/officeart/2005/8/layout/equation1"/>
    <dgm:cxn modelId="{97985A05-B6DF-47DE-9550-3B7CD633DDCB}" type="presParOf" srcId="{71DCDB19-3ACE-4FE1-B293-A97C842D6DC7}" destId="{AD58C308-81C9-4D96-AE03-2C707C606FC8}" srcOrd="5" destOrd="0" presId="urn:microsoft.com/office/officeart/2005/8/layout/equation1"/>
    <dgm:cxn modelId="{D4650BD5-3B41-43DC-93D5-9A1C6509D5B2}" type="presParOf" srcId="{71DCDB19-3ACE-4FE1-B293-A97C842D6DC7}" destId="{9E42D3B5-DC0D-4DFD-BE68-C104FD8FC2D2}" srcOrd="6" destOrd="0" presId="urn:microsoft.com/office/officeart/2005/8/layout/equation1"/>
    <dgm:cxn modelId="{AD44112A-66BB-4AD3-90D2-5F998F31DF2C}" type="presParOf" srcId="{71DCDB19-3ACE-4FE1-B293-A97C842D6DC7}" destId="{C0583853-9E18-47E6-9AA8-505F31964B3E}" srcOrd="7" destOrd="0" presId="urn:microsoft.com/office/officeart/2005/8/layout/equation1"/>
    <dgm:cxn modelId="{F957E51D-BB4C-4122-9868-38DF03F1F772}" type="presParOf" srcId="{71DCDB19-3ACE-4FE1-B293-A97C842D6DC7}" destId="{AF0A07EF-FBFA-4D7C-8EB4-95CF441C5509}" srcOrd="8" destOrd="0" presId="urn:microsoft.com/office/officeart/2005/8/layout/equation1"/>
    <dgm:cxn modelId="{7F01E39A-405A-423A-A411-E6ED7356BD55}" type="presParOf" srcId="{71DCDB19-3ACE-4FE1-B293-A97C842D6DC7}" destId="{A545E45D-8ABA-4C8B-8164-DFCB62A08034}" srcOrd="9" destOrd="0" presId="urn:microsoft.com/office/officeart/2005/8/layout/equation1"/>
    <dgm:cxn modelId="{733D3EEA-B509-4907-B3ED-26B954CC9283}" type="presParOf" srcId="{71DCDB19-3ACE-4FE1-B293-A97C842D6DC7}" destId="{26275930-4D61-482C-A2CF-AF4B3F2CCF28}" srcOrd="10" destOrd="0" presId="urn:microsoft.com/office/officeart/2005/8/layout/equation1"/>
    <dgm:cxn modelId="{0C229885-4EA6-455C-92B6-F951BFA7448B}" type="presParOf" srcId="{71DCDB19-3ACE-4FE1-B293-A97C842D6DC7}" destId="{9BDD7C02-62B2-4331-A8C4-A2ABB7635A25}" srcOrd="11" destOrd="0" presId="urn:microsoft.com/office/officeart/2005/8/layout/equation1"/>
    <dgm:cxn modelId="{E321E930-9881-47CD-85A4-A45DD2BD7E4D}" type="presParOf" srcId="{71DCDB19-3ACE-4FE1-B293-A97C842D6DC7}" destId="{36DC3518-F63F-4277-8309-8B1923AFE442}" srcOrd="12" destOrd="0" presId="urn:microsoft.com/office/officeart/2005/8/layout/equation1"/>
    <dgm:cxn modelId="{3020A51F-10CD-40FD-89D1-79B8C5401CD9}" type="presParOf" srcId="{71DCDB19-3ACE-4FE1-B293-A97C842D6DC7}" destId="{495C8C0F-F936-4CF9-BF3B-472302E746FA}" srcOrd="13" destOrd="0" presId="urn:microsoft.com/office/officeart/2005/8/layout/equation1"/>
    <dgm:cxn modelId="{F8B46088-BA9B-41E3-8D07-7CDFB258FDFB}" type="presParOf" srcId="{71DCDB19-3ACE-4FE1-B293-A97C842D6DC7}" destId="{13185631-3571-43E3-B320-9A6F74155551}" srcOrd="14" destOrd="0" presId="urn:microsoft.com/office/officeart/2005/8/layout/equation1"/>
    <dgm:cxn modelId="{840B02A4-DF23-4EE8-81FA-B7D327C1AE86}" type="presParOf" srcId="{71DCDB19-3ACE-4FE1-B293-A97C842D6DC7}" destId="{97C6E10E-9F86-4B1E-A11B-BBEBD0FFE419}" srcOrd="15" destOrd="0" presId="urn:microsoft.com/office/officeart/2005/8/layout/equation1"/>
    <dgm:cxn modelId="{FA02DBD8-7474-4C42-A333-EABA825EEB49}" type="presParOf" srcId="{71DCDB19-3ACE-4FE1-B293-A97C842D6DC7}" destId="{B4AA3075-B5E6-4A33-A15C-35FE27828DC0}" srcOrd="16" destOrd="0" presId="urn:microsoft.com/office/officeart/2005/8/layout/equation1"/>
    <dgm:cxn modelId="{043ADF2B-7A52-43D3-B700-B867A32EC666}" type="presParOf" srcId="{71DCDB19-3ACE-4FE1-B293-A97C842D6DC7}" destId="{ED765640-C901-4497-9C69-29911E53E733}" srcOrd="17" destOrd="0" presId="urn:microsoft.com/office/officeart/2005/8/layout/equation1"/>
    <dgm:cxn modelId="{091C3F51-61C2-45ED-BB47-C84F59720777}" type="presParOf" srcId="{71DCDB19-3ACE-4FE1-B293-A97C842D6DC7}" destId="{FE975F6F-3B9D-4080-BC7A-F899233F5E16}" srcOrd="18" destOrd="0" presId="urn:microsoft.com/office/officeart/2005/8/layout/equation1"/>
    <dgm:cxn modelId="{1FD89020-3048-4386-8287-AC907DC592D3}" type="presParOf" srcId="{71DCDB19-3ACE-4FE1-B293-A97C842D6DC7}" destId="{F6E41FB0-F8ED-4B8F-A1C5-3832432D6B15}" srcOrd="19" destOrd="0" presId="urn:microsoft.com/office/officeart/2005/8/layout/equation1"/>
    <dgm:cxn modelId="{0CDC9738-2358-4148-9502-F45645863EA1}" type="presParOf" srcId="{71DCDB19-3ACE-4FE1-B293-A97C842D6DC7}" destId="{BD281866-EE24-43BF-BBF5-70015E0D1DE1}" srcOrd="20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389309-91E9-47EA-88C0-21D88E5CC4CD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FAD24F1-A735-45A2-8E8E-9F4B6B79AC4C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200" b="1" dirty="0" smtClean="0">
              <a:latin typeface="Segoe UI Light" panose="020B0502040204020203" pitchFamily="34" charset="0"/>
            </a:rPr>
            <a:t>Early warning + Detection</a:t>
          </a:r>
          <a:endParaRPr lang="en-US" sz="1200" b="1" dirty="0">
            <a:latin typeface="Segoe UI Light" panose="020B0502040204020203" pitchFamily="34" charset="0"/>
          </a:endParaRPr>
        </a:p>
      </dgm:t>
    </dgm:pt>
    <dgm:pt modelId="{07596A6F-0DE7-4279-93E4-28AE9BC5048B}" type="parTrans" cxnId="{CEDE75FE-036B-4602-9885-38394D2C0E60}">
      <dgm:prSet/>
      <dgm:spPr/>
      <dgm:t>
        <a:bodyPr/>
        <a:lstStyle/>
        <a:p>
          <a:endParaRPr lang="en-US" sz="1200">
            <a:latin typeface="Segoe UI Light" panose="020B0502040204020203" pitchFamily="34" charset="0"/>
          </a:endParaRPr>
        </a:p>
      </dgm:t>
    </dgm:pt>
    <dgm:pt modelId="{305D0EB1-CA8B-40ED-8274-6249A15F3A38}" type="sibTrans" cxnId="{CEDE75FE-036B-4602-9885-38394D2C0E60}">
      <dgm:prSet/>
      <dgm:spPr/>
      <dgm:t>
        <a:bodyPr/>
        <a:lstStyle/>
        <a:p>
          <a:endParaRPr lang="en-US" sz="1200">
            <a:latin typeface="Segoe UI Light" panose="020B0502040204020203" pitchFamily="34" charset="0"/>
          </a:endParaRPr>
        </a:p>
      </dgm:t>
    </dgm:pt>
    <dgm:pt modelId="{02F24F15-ABF3-49BB-9F5B-18F793F7CF6F}">
      <dgm:prSet custT="1"/>
      <dgm:spPr>
        <a:solidFill>
          <a:srgbClr val="FFC000"/>
        </a:solidFill>
      </dgm:spPr>
      <dgm:t>
        <a:bodyPr/>
        <a:lstStyle/>
        <a:p>
          <a:r>
            <a:rPr lang="en-US" sz="1200" b="1" dirty="0" smtClean="0">
              <a:latin typeface="Segoe UI Light" panose="020B0502040204020203" pitchFamily="34" charset="0"/>
            </a:rPr>
            <a:t>Threat level assessment</a:t>
          </a:r>
          <a:endParaRPr lang="en-US" sz="1200" b="1" dirty="0">
            <a:latin typeface="Segoe UI Light" panose="020B0502040204020203" pitchFamily="34" charset="0"/>
          </a:endParaRPr>
        </a:p>
      </dgm:t>
    </dgm:pt>
    <dgm:pt modelId="{0BFBF58B-9301-446A-92E4-E56F60ADE073}" type="parTrans" cxnId="{22F526A3-B613-4557-8C81-A05B988DD6EF}">
      <dgm:prSet/>
      <dgm:spPr/>
      <dgm:t>
        <a:bodyPr/>
        <a:lstStyle/>
        <a:p>
          <a:endParaRPr lang="en-US" sz="1200">
            <a:latin typeface="Segoe UI Light" panose="020B0502040204020203" pitchFamily="34" charset="0"/>
          </a:endParaRPr>
        </a:p>
      </dgm:t>
    </dgm:pt>
    <dgm:pt modelId="{5F3BF365-9083-4C0B-BB0B-216F578F496A}" type="sibTrans" cxnId="{22F526A3-B613-4557-8C81-A05B988DD6EF}">
      <dgm:prSet/>
      <dgm:spPr/>
      <dgm:t>
        <a:bodyPr/>
        <a:lstStyle/>
        <a:p>
          <a:endParaRPr lang="en-US" sz="1200">
            <a:latin typeface="Segoe UI Light" panose="020B0502040204020203" pitchFamily="34" charset="0"/>
          </a:endParaRPr>
        </a:p>
      </dgm:t>
    </dgm:pt>
    <dgm:pt modelId="{3C554080-7BB6-4225-AACB-0D5AAF5C1A76}">
      <dgm:prSet custT="1"/>
      <dgm:spPr/>
      <dgm:t>
        <a:bodyPr/>
        <a:lstStyle/>
        <a:p>
          <a:r>
            <a:rPr lang="en-US" sz="1600" b="1" dirty="0" smtClean="0">
              <a:latin typeface="Segoe UI Light" panose="020B0502040204020203" pitchFamily="34" charset="0"/>
            </a:rPr>
            <a:t>Co</a:t>
          </a:r>
          <a:r>
            <a:rPr lang="hu-HU" sz="1600" b="1" dirty="0" err="1" smtClean="0">
              <a:latin typeface="Segoe UI Light" panose="020B0502040204020203" pitchFamily="34" charset="0"/>
            </a:rPr>
            <a:t>unteraction</a:t>
          </a:r>
          <a:endParaRPr lang="en-US" sz="1600" b="1" dirty="0">
            <a:latin typeface="Segoe UI Light" panose="020B0502040204020203" pitchFamily="34" charset="0"/>
          </a:endParaRPr>
        </a:p>
      </dgm:t>
    </dgm:pt>
    <dgm:pt modelId="{838BFF55-096B-4943-8B1C-D69A7DF06C6A}" type="parTrans" cxnId="{CC692E33-84AE-444D-908D-B6F48C5DC19F}">
      <dgm:prSet/>
      <dgm:spPr/>
      <dgm:t>
        <a:bodyPr/>
        <a:lstStyle/>
        <a:p>
          <a:endParaRPr lang="en-US" sz="1200">
            <a:latin typeface="Segoe UI Light" panose="020B0502040204020203" pitchFamily="34" charset="0"/>
          </a:endParaRPr>
        </a:p>
      </dgm:t>
    </dgm:pt>
    <dgm:pt modelId="{6841D0D8-AEB6-4C1B-9723-640F628CDDE2}" type="sibTrans" cxnId="{CC692E33-84AE-444D-908D-B6F48C5DC19F}">
      <dgm:prSet/>
      <dgm:spPr/>
      <dgm:t>
        <a:bodyPr/>
        <a:lstStyle/>
        <a:p>
          <a:endParaRPr lang="en-US" sz="1200">
            <a:latin typeface="Segoe UI Light" panose="020B0502040204020203" pitchFamily="34" charset="0"/>
          </a:endParaRPr>
        </a:p>
      </dgm:t>
    </dgm:pt>
    <dgm:pt modelId="{791DE50D-6A43-4974-9404-C0F0388A53C7}">
      <dgm:prSet custT="1"/>
      <dgm:spPr>
        <a:solidFill>
          <a:srgbClr val="008000"/>
        </a:solidFill>
      </dgm:spPr>
      <dgm:t>
        <a:bodyPr/>
        <a:lstStyle/>
        <a:p>
          <a:r>
            <a:rPr lang="en-US" sz="1200" b="1" dirty="0" smtClean="0">
              <a:latin typeface="Segoe UI Light" panose="020B0502040204020203" pitchFamily="34" charset="0"/>
            </a:rPr>
            <a:t>Operational integration</a:t>
          </a:r>
          <a:endParaRPr lang="en-US" sz="1200" b="1" dirty="0">
            <a:latin typeface="Segoe UI Light" panose="020B0502040204020203" pitchFamily="34" charset="0"/>
          </a:endParaRPr>
        </a:p>
      </dgm:t>
    </dgm:pt>
    <dgm:pt modelId="{142B88E2-9E86-434A-A16F-DF14E48B9CA9}" type="parTrans" cxnId="{9904384A-51B7-42EB-BF28-073A0CA5322F}">
      <dgm:prSet/>
      <dgm:spPr/>
      <dgm:t>
        <a:bodyPr/>
        <a:lstStyle/>
        <a:p>
          <a:endParaRPr lang="en-US" sz="1200">
            <a:latin typeface="Segoe UI Light" panose="020B0502040204020203" pitchFamily="34" charset="0"/>
          </a:endParaRPr>
        </a:p>
      </dgm:t>
    </dgm:pt>
    <dgm:pt modelId="{1A915AB5-AFF2-4C06-8458-328DD3F02901}" type="sibTrans" cxnId="{9904384A-51B7-42EB-BF28-073A0CA5322F}">
      <dgm:prSet/>
      <dgm:spPr/>
      <dgm:t>
        <a:bodyPr/>
        <a:lstStyle/>
        <a:p>
          <a:endParaRPr lang="en-US" sz="1200">
            <a:latin typeface="Segoe UI Light" panose="020B0502040204020203" pitchFamily="34" charset="0"/>
          </a:endParaRPr>
        </a:p>
      </dgm:t>
    </dgm:pt>
    <dgm:pt modelId="{687E156E-B9D7-4832-979F-58BA4223F4A5}">
      <dgm:prSet phldrT="[Text]" custT="1"/>
      <dgm:spPr/>
      <dgm:t>
        <a:bodyPr/>
        <a:lstStyle/>
        <a:p>
          <a:r>
            <a:rPr lang="en-US" sz="1200" dirty="0" smtClean="0">
              <a:latin typeface="Segoe UI Light" panose="020B0502040204020203" pitchFamily="34" charset="0"/>
            </a:rPr>
            <a:t>Reliable</a:t>
          </a:r>
          <a:endParaRPr lang="en-US" sz="1200" dirty="0">
            <a:latin typeface="Segoe UI Light" panose="020B0502040204020203" pitchFamily="34" charset="0"/>
          </a:endParaRPr>
        </a:p>
      </dgm:t>
    </dgm:pt>
    <dgm:pt modelId="{08439B91-1F8C-4F52-9D77-52F1582984D8}" type="parTrans" cxnId="{B4E85FA5-0120-4F04-8892-5DD9A159EE5B}">
      <dgm:prSet/>
      <dgm:spPr/>
      <dgm:t>
        <a:bodyPr/>
        <a:lstStyle/>
        <a:p>
          <a:endParaRPr lang="en-US" sz="1200">
            <a:latin typeface="Segoe UI Light" panose="020B0502040204020203" pitchFamily="34" charset="0"/>
          </a:endParaRPr>
        </a:p>
      </dgm:t>
    </dgm:pt>
    <dgm:pt modelId="{EC34CA66-DD80-4D88-835A-9AAFB6982785}" type="sibTrans" cxnId="{B4E85FA5-0120-4F04-8892-5DD9A159EE5B}">
      <dgm:prSet/>
      <dgm:spPr/>
      <dgm:t>
        <a:bodyPr/>
        <a:lstStyle/>
        <a:p>
          <a:endParaRPr lang="en-US" sz="1200">
            <a:latin typeface="Segoe UI Light" panose="020B0502040204020203" pitchFamily="34" charset="0"/>
          </a:endParaRPr>
        </a:p>
      </dgm:t>
    </dgm:pt>
    <dgm:pt modelId="{09AC3B25-020B-4A0E-986A-6C9759B7BF09}">
      <dgm:prSet phldrT="[Text]" custT="1"/>
      <dgm:spPr/>
      <dgm:t>
        <a:bodyPr/>
        <a:lstStyle/>
        <a:p>
          <a:r>
            <a:rPr lang="en-US" sz="1200" dirty="0" smtClean="0">
              <a:latin typeface="Segoe UI Light" panose="020B0502040204020203" pitchFamily="34" charset="0"/>
            </a:rPr>
            <a:t>Immediate</a:t>
          </a:r>
          <a:endParaRPr lang="en-US" sz="1200" dirty="0">
            <a:latin typeface="Segoe UI Light" panose="020B0502040204020203" pitchFamily="34" charset="0"/>
          </a:endParaRPr>
        </a:p>
      </dgm:t>
    </dgm:pt>
    <dgm:pt modelId="{A3B9DB05-8864-4139-9AC7-C9CE9215459E}" type="parTrans" cxnId="{3843225C-4B41-45E3-B05E-FFC21B362DB2}">
      <dgm:prSet/>
      <dgm:spPr/>
      <dgm:t>
        <a:bodyPr/>
        <a:lstStyle/>
        <a:p>
          <a:endParaRPr lang="en-US" sz="1200">
            <a:latin typeface="Segoe UI Light" panose="020B0502040204020203" pitchFamily="34" charset="0"/>
          </a:endParaRPr>
        </a:p>
      </dgm:t>
    </dgm:pt>
    <dgm:pt modelId="{0EE0E0A1-D4F5-4FE5-BBEA-3424A5B5A185}" type="sibTrans" cxnId="{3843225C-4B41-45E3-B05E-FFC21B362DB2}">
      <dgm:prSet/>
      <dgm:spPr/>
      <dgm:t>
        <a:bodyPr/>
        <a:lstStyle/>
        <a:p>
          <a:endParaRPr lang="en-US" sz="1200">
            <a:latin typeface="Segoe UI Light" panose="020B0502040204020203" pitchFamily="34" charset="0"/>
          </a:endParaRPr>
        </a:p>
      </dgm:t>
    </dgm:pt>
    <dgm:pt modelId="{018A63E8-3C4D-4183-B5BE-F788F96C60F6}">
      <dgm:prSet phldrT="[Text]" custT="1"/>
      <dgm:spPr/>
      <dgm:t>
        <a:bodyPr/>
        <a:lstStyle/>
        <a:p>
          <a:r>
            <a:rPr lang="en-US" sz="1200" dirty="0" smtClean="0">
              <a:latin typeface="Segoe UI Light" panose="020B0502040204020203" pitchFamily="34" charset="0"/>
            </a:rPr>
            <a:t>Multi-target</a:t>
          </a:r>
          <a:endParaRPr lang="en-US" sz="1200" dirty="0">
            <a:latin typeface="Segoe UI Light" panose="020B0502040204020203" pitchFamily="34" charset="0"/>
          </a:endParaRPr>
        </a:p>
      </dgm:t>
    </dgm:pt>
    <dgm:pt modelId="{921E0FCE-D784-4FB9-B2BF-A57C36AFB0C2}" type="parTrans" cxnId="{1BB84926-AD42-4556-8BAF-85ABC982F1FB}">
      <dgm:prSet/>
      <dgm:spPr/>
      <dgm:t>
        <a:bodyPr/>
        <a:lstStyle/>
        <a:p>
          <a:endParaRPr lang="en-US" sz="1200">
            <a:latin typeface="Segoe UI Light" panose="020B0502040204020203" pitchFamily="34" charset="0"/>
          </a:endParaRPr>
        </a:p>
      </dgm:t>
    </dgm:pt>
    <dgm:pt modelId="{B871DF5A-D6CF-4BC1-84DA-A8955E194728}" type="sibTrans" cxnId="{1BB84926-AD42-4556-8BAF-85ABC982F1FB}">
      <dgm:prSet/>
      <dgm:spPr/>
      <dgm:t>
        <a:bodyPr/>
        <a:lstStyle/>
        <a:p>
          <a:endParaRPr lang="en-US" sz="1200">
            <a:latin typeface="Segoe UI Light" panose="020B0502040204020203" pitchFamily="34" charset="0"/>
          </a:endParaRPr>
        </a:p>
      </dgm:t>
    </dgm:pt>
    <dgm:pt modelId="{E0E8E058-41C8-4B86-A575-40F2CD44A3B4}">
      <dgm:prSet custT="1"/>
      <dgm:spPr/>
      <dgm:t>
        <a:bodyPr/>
        <a:lstStyle/>
        <a:p>
          <a:r>
            <a:rPr lang="en-US" sz="1200" dirty="0" smtClean="0">
              <a:latin typeface="Segoe UI Light" panose="020B0502040204020203" pitchFamily="34" charset="0"/>
            </a:rPr>
            <a:t>Effective</a:t>
          </a:r>
          <a:endParaRPr lang="en-US" sz="1200" dirty="0">
            <a:latin typeface="Segoe UI Light" panose="020B0502040204020203" pitchFamily="34" charset="0"/>
          </a:endParaRPr>
        </a:p>
      </dgm:t>
    </dgm:pt>
    <dgm:pt modelId="{DCBB0FA6-8833-4A21-91AE-3DE5D9BD995F}" type="parTrans" cxnId="{AAD66BA3-C618-46CF-9121-4105BCF3C4FD}">
      <dgm:prSet/>
      <dgm:spPr/>
      <dgm:t>
        <a:bodyPr/>
        <a:lstStyle/>
        <a:p>
          <a:endParaRPr lang="en-US" sz="1200">
            <a:latin typeface="Segoe UI Light" panose="020B0502040204020203" pitchFamily="34" charset="0"/>
          </a:endParaRPr>
        </a:p>
      </dgm:t>
    </dgm:pt>
    <dgm:pt modelId="{08627F7B-EC20-4DF8-B381-50C29E5719DC}" type="sibTrans" cxnId="{AAD66BA3-C618-46CF-9121-4105BCF3C4FD}">
      <dgm:prSet/>
      <dgm:spPr/>
      <dgm:t>
        <a:bodyPr/>
        <a:lstStyle/>
        <a:p>
          <a:endParaRPr lang="en-US" sz="1200">
            <a:latin typeface="Segoe UI Light" panose="020B0502040204020203" pitchFamily="34" charset="0"/>
          </a:endParaRPr>
        </a:p>
      </dgm:t>
    </dgm:pt>
    <dgm:pt modelId="{02DD7725-EFDF-43C8-BBA5-5D2F3DABBE76}">
      <dgm:prSet custT="1"/>
      <dgm:spPr/>
      <dgm:t>
        <a:bodyPr/>
        <a:lstStyle/>
        <a:p>
          <a:r>
            <a:rPr lang="en-US" sz="1200" dirty="0" smtClean="0">
              <a:latin typeface="Segoe UI Light" panose="020B0502040204020203" pitchFamily="34" charset="0"/>
            </a:rPr>
            <a:t>Logistics</a:t>
          </a:r>
          <a:endParaRPr lang="en-US" sz="1200" dirty="0">
            <a:latin typeface="Segoe UI Light" panose="020B0502040204020203" pitchFamily="34" charset="0"/>
          </a:endParaRPr>
        </a:p>
      </dgm:t>
    </dgm:pt>
    <dgm:pt modelId="{BBC31118-0CAC-4173-8DC3-A8265E4F9523}" type="sibTrans" cxnId="{2EABF7FD-0A02-4A45-A180-F1894C2CA1DD}">
      <dgm:prSet/>
      <dgm:spPr/>
      <dgm:t>
        <a:bodyPr/>
        <a:lstStyle/>
        <a:p>
          <a:endParaRPr lang="en-US" sz="1200">
            <a:latin typeface="Segoe UI Light" panose="020B0502040204020203" pitchFamily="34" charset="0"/>
          </a:endParaRPr>
        </a:p>
      </dgm:t>
    </dgm:pt>
    <dgm:pt modelId="{8452B383-7593-4D10-9053-9BF63883A46B}" type="parTrans" cxnId="{2EABF7FD-0A02-4A45-A180-F1894C2CA1DD}">
      <dgm:prSet/>
      <dgm:spPr/>
      <dgm:t>
        <a:bodyPr/>
        <a:lstStyle/>
        <a:p>
          <a:endParaRPr lang="en-US" sz="1200">
            <a:latin typeface="Segoe UI Light" panose="020B0502040204020203" pitchFamily="34" charset="0"/>
          </a:endParaRPr>
        </a:p>
      </dgm:t>
    </dgm:pt>
    <dgm:pt modelId="{BD7F51C7-6964-4B97-8C90-C36DB5DAC5B7}">
      <dgm:prSet custT="1"/>
      <dgm:spPr/>
      <dgm:t>
        <a:bodyPr/>
        <a:lstStyle/>
        <a:p>
          <a:r>
            <a:rPr lang="en-US" sz="1200" dirty="0" smtClean="0">
              <a:latin typeface="Segoe UI Light" panose="020B0502040204020203" pitchFamily="34" charset="0"/>
            </a:rPr>
            <a:t>Workload-balanced</a:t>
          </a:r>
          <a:endParaRPr lang="en-US" sz="1200" dirty="0">
            <a:latin typeface="Segoe UI Light" panose="020B0502040204020203" pitchFamily="34" charset="0"/>
          </a:endParaRPr>
        </a:p>
      </dgm:t>
    </dgm:pt>
    <dgm:pt modelId="{476322C0-094C-4F31-B426-5958B4AADA8B}" type="parTrans" cxnId="{83D03AAF-240D-4B88-BF78-F2EBE8D49EEE}">
      <dgm:prSet/>
      <dgm:spPr/>
      <dgm:t>
        <a:bodyPr/>
        <a:lstStyle/>
        <a:p>
          <a:endParaRPr lang="en-US" sz="1200"/>
        </a:p>
      </dgm:t>
    </dgm:pt>
    <dgm:pt modelId="{8510E28D-5B6B-425D-ADAF-BDC321C836D3}" type="sibTrans" cxnId="{83D03AAF-240D-4B88-BF78-F2EBE8D49EEE}">
      <dgm:prSet/>
      <dgm:spPr/>
      <dgm:t>
        <a:bodyPr/>
        <a:lstStyle/>
        <a:p>
          <a:endParaRPr lang="en-US" sz="1200"/>
        </a:p>
      </dgm:t>
    </dgm:pt>
    <dgm:pt modelId="{25ABD290-FEB0-4395-A291-ED60E8149305}">
      <dgm:prSet custT="1"/>
      <dgm:spPr/>
      <dgm:t>
        <a:bodyPr/>
        <a:lstStyle/>
        <a:p>
          <a:r>
            <a:rPr lang="en-US" sz="1200" dirty="0" smtClean="0">
              <a:latin typeface="Segoe UI Light" panose="020B0502040204020203" pitchFamily="34" charset="0"/>
            </a:rPr>
            <a:t>EMI/EMC</a:t>
          </a:r>
          <a:endParaRPr lang="en-US" sz="1200" dirty="0">
            <a:latin typeface="Segoe UI Light" panose="020B0502040204020203" pitchFamily="34" charset="0"/>
          </a:endParaRPr>
        </a:p>
      </dgm:t>
    </dgm:pt>
    <dgm:pt modelId="{3239CB2A-91AB-4837-BC28-862E4EB5362E}" type="parTrans" cxnId="{A0E7F284-AB2D-4BB5-AFEC-DF08C0341F37}">
      <dgm:prSet/>
      <dgm:spPr/>
      <dgm:t>
        <a:bodyPr/>
        <a:lstStyle/>
        <a:p>
          <a:endParaRPr lang="en-US" sz="1200"/>
        </a:p>
      </dgm:t>
    </dgm:pt>
    <dgm:pt modelId="{F525BC1B-0B54-4A62-87FD-4385E2458722}" type="sibTrans" cxnId="{A0E7F284-AB2D-4BB5-AFEC-DF08C0341F37}">
      <dgm:prSet/>
      <dgm:spPr/>
      <dgm:t>
        <a:bodyPr/>
        <a:lstStyle/>
        <a:p>
          <a:endParaRPr lang="en-US" sz="1200"/>
        </a:p>
      </dgm:t>
    </dgm:pt>
    <dgm:pt modelId="{F78FE486-4BAE-4C24-B8B9-9A718ACC9F29}">
      <dgm:prSet phldrT="[Text]" custT="1"/>
      <dgm:spPr/>
      <dgm:t>
        <a:bodyPr/>
        <a:lstStyle/>
        <a:p>
          <a:r>
            <a:rPr lang="en-US" sz="1200" dirty="0" smtClean="0">
              <a:latin typeface="Segoe UI Light" panose="020B0502040204020203" pitchFamily="34" charset="0"/>
            </a:rPr>
            <a:t>Heterogeneous</a:t>
          </a:r>
          <a:endParaRPr lang="en-US" sz="1200" dirty="0">
            <a:latin typeface="Segoe UI Light" panose="020B0502040204020203" pitchFamily="34" charset="0"/>
          </a:endParaRPr>
        </a:p>
      </dgm:t>
    </dgm:pt>
    <dgm:pt modelId="{31F42C7C-C4AB-4CCC-843D-C738F18E2089}" type="parTrans" cxnId="{C177BE58-535A-4957-926A-8BAC5C0E9F7E}">
      <dgm:prSet/>
      <dgm:spPr/>
      <dgm:t>
        <a:bodyPr/>
        <a:lstStyle/>
        <a:p>
          <a:endParaRPr lang="en-US"/>
        </a:p>
      </dgm:t>
    </dgm:pt>
    <dgm:pt modelId="{4CBCCC62-7D7D-47FA-9919-FE3C0F033C59}" type="sibTrans" cxnId="{C177BE58-535A-4957-926A-8BAC5C0E9F7E}">
      <dgm:prSet/>
      <dgm:spPr/>
      <dgm:t>
        <a:bodyPr/>
        <a:lstStyle/>
        <a:p>
          <a:endParaRPr lang="en-US"/>
        </a:p>
      </dgm:t>
    </dgm:pt>
    <dgm:pt modelId="{201D61D2-A623-40DE-B3BD-7B8D408EA589}">
      <dgm:prSet custT="1"/>
      <dgm:spPr/>
      <dgm:t>
        <a:bodyPr/>
        <a:lstStyle/>
        <a:p>
          <a:endParaRPr lang="en-US" sz="1200" dirty="0">
            <a:latin typeface="Segoe UI Light" panose="020B0502040204020203" pitchFamily="34" charset="0"/>
          </a:endParaRPr>
        </a:p>
      </dgm:t>
    </dgm:pt>
    <dgm:pt modelId="{B2FC59CC-E809-4713-B2BB-CB16C04B6E00}" type="parTrans" cxnId="{9D5B387B-5614-4590-8624-55B5D8164C68}">
      <dgm:prSet/>
      <dgm:spPr/>
      <dgm:t>
        <a:bodyPr/>
        <a:lstStyle/>
        <a:p>
          <a:endParaRPr lang="en-US"/>
        </a:p>
      </dgm:t>
    </dgm:pt>
    <dgm:pt modelId="{A92588BA-EC80-4C90-A2D4-6F0E43791A3B}" type="sibTrans" cxnId="{9D5B387B-5614-4590-8624-55B5D8164C68}">
      <dgm:prSet/>
      <dgm:spPr/>
      <dgm:t>
        <a:bodyPr/>
        <a:lstStyle/>
        <a:p>
          <a:endParaRPr lang="en-US"/>
        </a:p>
      </dgm:t>
    </dgm:pt>
    <dgm:pt modelId="{6F124E7D-F0DD-45F6-A4DE-99DAE7279A77}">
      <dgm:prSet custT="1"/>
      <dgm:spPr/>
      <dgm:t>
        <a:bodyPr/>
        <a:lstStyle/>
        <a:p>
          <a:r>
            <a:rPr lang="en-US" sz="1200" dirty="0" smtClean="0">
              <a:latin typeface="Segoe UI Light" panose="020B0502040204020203" pitchFamily="34" charset="0"/>
            </a:rPr>
            <a:t>Man-in-the-loop</a:t>
          </a:r>
          <a:endParaRPr lang="en-US" sz="1200" dirty="0">
            <a:latin typeface="Segoe UI Light" panose="020B0502040204020203" pitchFamily="34" charset="0"/>
          </a:endParaRPr>
        </a:p>
      </dgm:t>
    </dgm:pt>
    <dgm:pt modelId="{A86010D2-D65B-45B0-83F9-2B8D954BB9D3}" type="parTrans" cxnId="{A25CB99E-18A2-491F-A248-EF3D34629091}">
      <dgm:prSet/>
      <dgm:spPr/>
      <dgm:t>
        <a:bodyPr/>
        <a:lstStyle/>
        <a:p>
          <a:endParaRPr lang="en-US"/>
        </a:p>
      </dgm:t>
    </dgm:pt>
    <dgm:pt modelId="{CC36B70E-61D5-4F93-9F24-9D5B7151E651}" type="sibTrans" cxnId="{A25CB99E-18A2-491F-A248-EF3D34629091}">
      <dgm:prSet/>
      <dgm:spPr/>
      <dgm:t>
        <a:bodyPr/>
        <a:lstStyle/>
        <a:p>
          <a:endParaRPr lang="en-US"/>
        </a:p>
      </dgm:t>
    </dgm:pt>
    <dgm:pt modelId="{4BC8F1F9-4889-43A1-A682-91A68EE5921B}">
      <dgm:prSet custT="1"/>
      <dgm:spPr/>
      <dgm:t>
        <a:bodyPr/>
        <a:lstStyle/>
        <a:p>
          <a:endParaRPr lang="en-US" sz="1200" dirty="0">
            <a:latin typeface="Segoe UI Light" panose="020B0502040204020203" pitchFamily="34" charset="0"/>
          </a:endParaRPr>
        </a:p>
      </dgm:t>
    </dgm:pt>
    <dgm:pt modelId="{426A2FC7-5598-4F55-87AF-7204623FC00C}" type="parTrans" cxnId="{27AC172C-2523-4DDE-8E16-1360E5F96BD2}">
      <dgm:prSet/>
      <dgm:spPr/>
      <dgm:t>
        <a:bodyPr/>
        <a:lstStyle/>
        <a:p>
          <a:endParaRPr lang="en-US"/>
        </a:p>
      </dgm:t>
    </dgm:pt>
    <dgm:pt modelId="{249873BE-76DF-45BE-BB66-017AC235EE5A}" type="sibTrans" cxnId="{27AC172C-2523-4DDE-8E16-1360E5F96BD2}">
      <dgm:prSet/>
      <dgm:spPr/>
      <dgm:t>
        <a:bodyPr/>
        <a:lstStyle/>
        <a:p>
          <a:endParaRPr lang="en-US"/>
        </a:p>
      </dgm:t>
    </dgm:pt>
    <dgm:pt modelId="{E9ECD24B-A3EE-4F3A-BC3E-76A6E1553D3A}">
      <dgm:prSet custT="1"/>
      <dgm:spPr/>
      <dgm:t>
        <a:bodyPr/>
        <a:lstStyle/>
        <a:p>
          <a:r>
            <a:rPr lang="en-US" sz="1200" dirty="0" smtClean="0">
              <a:latin typeface="Segoe UI Light" panose="020B0502040204020203" pitchFamily="34" charset="0"/>
            </a:rPr>
            <a:t>UAS/false target</a:t>
          </a:r>
          <a:endParaRPr lang="en-US" sz="1200" dirty="0">
            <a:latin typeface="Segoe UI Light" panose="020B0502040204020203" pitchFamily="34" charset="0"/>
          </a:endParaRPr>
        </a:p>
      </dgm:t>
    </dgm:pt>
    <dgm:pt modelId="{5A0DC917-EE66-4152-908F-9B8FD87AECF5}" type="parTrans" cxnId="{BCFE2796-D716-4560-97E3-C10234805F50}">
      <dgm:prSet/>
      <dgm:spPr/>
      <dgm:t>
        <a:bodyPr/>
        <a:lstStyle/>
        <a:p>
          <a:endParaRPr lang="en-US"/>
        </a:p>
      </dgm:t>
    </dgm:pt>
    <dgm:pt modelId="{93DCD316-CFBB-4C65-AB1B-ACE80F51A743}" type="sibTrans" cxnId="{BCFE2796-D716-4560-97E3-C10234805F50}">
      <dgm:prSet/>
      <dgm:spPr/>
      <dgm:t>
        <a:bodyPr/>
        <a:lstStyle/>
        <a:p>
          <a:endParaRPr lang="en-US"/>
        </a:p>
      </dgm:t>
    </dgm:pt>
    <dgm:pt modelId="{28518F39-9823-41BC-A2B6-48EC6FF8ADF6}">
      <dgm:prSet custT="1"/>
      <dgm:spPr/>
      <dgm:t>
        <a:bodyPr/>
        <a:lstStyle/>
        <a:p>
          <a:r>
            <a:rPr lang="en-US" sz="1200" dirty="0" smtClean="0">
              <a:latin typeface="Segoe UI Light" panose="020B0502040204020203" pitchFamily="34" charset="0"/>
            </a:rPr>
            <a:t>Non visual &amp; Visual</a:t>
          </a:r>
          <a:endParaRPr lang="en-US" sz="1200" dirty="0">
            <a:latin typeface="Segoe UI Light" panose="020B0502040204020203" pitchFamily="34" charset="0"/>
          </a:endParaRPr>
        </a:p>
      </dgm:t>
    </dgm:pt>
    <dgm:pt modelId="{0DF6F9DF-82C5-4148-AAB5-85EE75E686A4}" type="parTrans" cxnId="{3611771A-9741-4746-BDE5-B5F0C671876B}">
      <dgm:prSet/>
      <dgm:spPr/>
      <dgm:t>
        <a:bodyPr/>
        <a:lstStyle/>
        <a:p>
          <a:endParaRPr lang="en-US"/>
        </a:p>
      </dgm:t>
    </dgm:pt>
    <dgm:pt modelId="{2136B1CF-883A-468A-918F-7BFE8D642604}" type="sibTrans" cxnId="{3611771A-9741-4746-BDE5-B5F0C671876B}">
      <dgm:prSet/>
      <dgm:spPr/>
      <dgm:t>
        <a:bodyPr/>
        <a:lstStyle/>
        <a:p>
          <a:endParaRPr lang="en-US"/>
        </a:p>
      </dgm:t>
    </dgm:pt>
    <dgm:pt modelId="{5FFBC90E-FBAC-40C6-8FCC-9781D28D8564}">
      <dgm:prSet custT="1"/>
      <dgm:spPr/>
      <dgm:t>
        <a:bodyPr/>
        <a:lstStyle/>
        <a:p>
          <a:r>
            <a:rPr lang="en-US" sz="1200" dirty="0" smtClean="0">
              <a:latin typeface="Segoe UI Light" panose="020B0502040204020203" pitchFamily="34" charset="0"/>
            </a:rPr>
            <a:t>Class, Type</a:t>
          </a:r>
          <a:endParaRPr lang="en-US" sz="1200" dirty="0">
            <a:latin typeface="Segoe UI Light" panose="020B0502040204020203" pitchFamily="34" charset="0"/>
          </a:endParaRPr>
        </a:p>
      </dgm:t>
    </dgm:pt>
    <dgm:pt modelId="{2EA78DD1-D301-4CAC-A654-C4377F4620D8}" type="parTrans" cxnId="{1020743C-5DFC-4F93-9292-4127697E88AD}">
      <dgm:prSet/>
      <dgm:spPr/>
      <dgm:t>
        <a:bodyPr/>
        <a:lstStyle/>
        <a:p>
          <a:endParaRPr lang="en-US"/>
        </a:p>
      </dgm:t>
    </dgm:pt>
    <dgm:pt modelId="{962AAFCC-0DC6-4B6D-8B01-0CF17225F38E}" type="sibTrans" cxnId="{1020743C-5DFC-4F93-9292-4127697E88AD}">
      <dgm:prSet/>
      <dgm:spPr/>
      <dgm:t>
        <a:bodyPr/>
        <a:lstStyle/>
        <a:p>
          <a:endParaRPr lang="en-US"/>
        </a:p>
      </dgm:t>
    </dgm:pt>
    <dgm:pt modelId="{0AC8BD90-52E0-4855-8643-F3BFA4BF1819}">
      <dgm:prSet custT="1"/>
      <dgm:spPr/>
      <dgm:t>
        <a:bodyPr/>
        <a:lstStyle/>
        <a:p>
          <a:r>
            <a:rPr lang="en-US" sz="1200" dirty="0" smtClean="0">
              <a:latin typeface="Segoe UI Light" panose="020B0502040204020203" pitchFamily="34" charset="0"/>
            </a:rPr>
            <a:t>Supported decision</a:t>
          </a:r>
          <a:endParaRPr lang="en-US" sz="1200" dirty="0">
            <a:latin typeface="Segoe UI Light" panose="020B0502040204020203" pitchFamily="34" charset="0"/>
          </a:endParaRPr>
        </a:p>
      </dgm:t>
    </dgm:pt>
    <dgm:pt modelId="{FDD5EFF9-7583-40C6-9F4D-6D5E1C2BBAD6}" type="parTrans" cxnId="{CCEDA314-F01C-4464-897D-7C2B657FB8AF}">
      <dgm:prSet/>
      <dgm:spPr/>
      <dgm:t>
        <a:bodyPr/>
        <a:lstStyle/>
        <a:p>
          <a:endParaRPr lang="en-US"/>
        </a:p>
      </dgm:t>
    </dgm:pt>
    <dgm:pt modelId="{B3F713E2-5F24-40E7-B50C-0845E55D1D3E}" type="sibTrans" cxnId="{CCEDA314-F01C-4464-897D-7C2B657FB8AF}">
      <dgm:prSet/>
      <dgm:spPr/>
      <dgm:t>
        <a:bodyPr/>
        <a:lstStyle/>
        <a:p>
          <a:endParaRPr lang="en-US"/>
        </a:p>
      </dgm:t>
    </dgm:pt>
    <dgm:pt modelId="{BA03C6ED-38D2-484A-A7CE-5DE1FA6ADE26}">
      <dgm:prSet custT="1"/>
      <dgm:spPr/>
      <dgm:t>
        <a:bodyPr/>
        <a:lstStyle/>
        <a:p>
          <a:r>
            <a:rPr lang="en-US" sz="1200" dirty="0" smtClean="0">
              <a:latin typeface="Segoe UI Light" panose="020B0502040204020203" pitchFamily="34" charset="0"/>
            </a:rPr>
            <a:t>Networkable</a:t>
          </a:r>
          <a:endParaRPr lang="en-US" sz="1200" dirty="0">
            <a:latin typeface="Segoe UI Light" panose="020B0502040204020203" pitchFamily="34" charset="0"/>
          </a:endParaRPr>
        </a:p>
      </dgm:t>
    </dgm:pt>
    <dgm:pt modelId="{67869A12-F131-402B-9AE9-EC0E5F95A685}" type="parTrans" cxnId="{562D0DF6-74C2-43ED-AECE-D0082D845667}">
      <dgm:prSet/>
      <dgm:spPr/>
      <dgm:t>
        <a:bodyPr/>
        <a:lstStyle/>
        <a:p>
          <a:endParaRPr lang="en-US"/>
        </a:p>
      </dgm:t>
    </dgm:pt>
    <dgm:pt modelId="{F98334CC-139C-4524-965E-DA59F02290CE}" type="sibTrans" cxnId="{562D0DF6-74C2-43ED-AECE-D0082D845667}">
      <dgm:prSet/>
      <dgm:spPr/>
      <dgm:t>
        <a:bodyPr/>
        <a:lstStyle/>
        <a:p>
          <a:endParaRPr lang="en-US"/>
        </a:p>
      </dgm:t>
    </dgm:pt>
    <dgm:pt modelId="{F025512B-06A1-4468-AED0-4449708F7A1C}" type="pres">
      <dgm:prSet presAssocID="{1A389309-91E9-47EA-88C0-21D88E5CC4C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0DD1C28-9A69-441F-8155-390325DF1BC8}" type="pres">
      <dgm:prSet presAssocID="{8FAD24F1-A735-45A2-8E8E-9F4B6B79AC4C}" presName="composite" presStyleCnt="0"/>
      <dgm:spPr/>
    </dgm:pt>
    <dgm:pt modelId="{F63D5997-BDFF-4AC1-A3C2-7C51A995DECA}" type="pres">
      <dgm:prSet presAssocID="{8FAD24F1-A735-45A2-8E8E-9F4B6B79AC4C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DDFCB3-C33F-4FA8-A85D-D1C558AE9A22}" type="pres">
      <dgm:prSet presAssocID="{8FAD24F1-A735-45A2-8E8E-9F4B6B79AC4C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CD7F4F-9ED7-41EB-BFD8-7115839CBBBB}" type="pres">
      <dgm:prSet presAssocID="{305D0EB1-CA8B-40ED-8274-6249A15F3A38}" presName="space" presStyleCnt="0"/>
      <dgm:spPr/>
    </dgm:pt>
    <dgm:pt modelId="{F1AFEE17-C75F-4028-9037-A3C632C92B31}" type="pres">
      <dgm:prSet presAssocID="{02F24F15-ABF3-49BB-9F5B-18F793F7CF6F}" presName="composite" presStyleCnt="0"/>
      <dgm:spPr/>
    </dgm:pt>
    <dgm:pt modelId="{69F414C7-7FF3-40D1-A344-0772A40BB892}" type="pres">
      <dgm:prSet presAssocID="{02F24F15-ABF3-49BB-9F5B-18F793F7CF6F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D56BF3-13EE-4A47-8EA3-E0EE7C94EBE0}" type="pres">
      <dgm:prSet presAssocID="{02F24F15-ABF3-49BB-9F5B-18F793F7CF6F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AC7B02-3636-467C-A1F4-D0AAC2E0FE3C}" type="pres">
      <dgm:prSet presAssocID="{5F3BF365-9083-4C0B-BB0B-216F578F496A}" presName="space" presStyleCnt="0"/>
      <dgm:spPr/>
    </dgm:pt>
    <dgm:pt modelId="{88129560-5C6A-418D-AF56-1DFCC8B515C3}" type="pres">
      <dgm:prSet presAssocID="{3C554080-7BB6-4225-AACB-0D5AAF5C1A76}" presName="composite" presStyleCnt="0"/>
      <dgm:spPr/>
    </dgm:pt>
    <dgm:pt modelId="{E167CB39-72C5-4931-B1D1-BB45FD669C15}" type="pres">
      <dgm:prSet presAssocID="{3C554080-7BB6-4225-AACB-0D5AAF5C1A76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0B2D75-3B41-4C89-9B2B-E7B99D6B74DC}" type="pres">
      <dgm:prSet presAssocID="{3C554080-7BB6-4225-AACB-0D5AAF5C1A76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F48FB1-D1A3-426B-9F52-B77A57A9E4B4}" type="pres">
      <dgm:prSet presAssocID="{6841D0D8-AEB6-4C1B-9723-640F628CDDE2}" presName="space" presStyleCnt="0"/>
      <dgm:spPr/>
    </dgm:pt>
    <dgm:pt modelId="{1D71083F-E60D-4B5C-881E-9B6072D68348}" type="pres">
      <dgm:prSet presAssocID="{791DE50D-6A43-4974-9404-C0F0388A53C7}" presName="composite" presStyleCnt="0"/>
      <dgm:spPr/>
    </dgm:pt>
    <dgm:pt modelId="{4E55DB9C-2396-447A-BFE6-B60EAEE6E688}" type="pres">
      <dgm:prSet presAssocID="{791DE50D-6A43-4974-9404-C0F0388A53C7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73C892-903B-4810-BEE3-AEE00B247B33}" type="pres">
      <dgm:prSet presAssocID="{791DE50D-6A43-4974-9404-C0F0388A53C7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5AECC21-0343-4503-A128-A24CACBFCA29}" type="presOf" srcId="{09AC3B25-020B-4A0E-986A-6C9759B7BF09}" destId="{7CDDFCB3-C33F-4FA8-A85D-D1C558AE9A22}" srcOrd="0" destOrd="1" presId="urn:microsoft.com/office/officeart/2005/8/layout/hList1"/>
    <dgm:cxn modelId="{9D5B387B-5614-4590-8624-55B5D8164C68}" srcId="{02F24F15-ABF3-49BB-9F5B-18F793F7CF6F}" destId="{201D61D2-A623-40DE-B3BD-7B8D408EA589}" srcOrd="4" destOrd="0" parTransId="{B2FC59CC-E809-4713-B2BB-CB16C04B6E00}" sibTransId="{A92588BA-EC80-4C90-A2D4-6F0E43791A3B}"/>
    <dgm:cxn modelId="{1020743C-5DFC-4F93-9292-4127697E88AD}" srcId="{02F24F15-ABF3-49BB-9F5B-18F793F7CF6F}" destId="{5FFBC90E-FBAC-40C6-8FCC-9781D28D8564}" srcOrd="1" destOrd="0" parTransId="{2EA78DD1-D301-4CAC-A654-C4377F4620D8}" sibTransId="{962AAFCC-0DC6-4B6D-8B01-0CF17225F38E}"/>
    <dgm:cxn modelId="{1BB84926-AD42-4556-8BAF-85ABC982F1FB}" srcId="{8FAD24F1-A735-45A2-8E8E-9F4B6B79AC4C}" destId="{018A63E8-3C4D-4183-B5BE-F788F96C60F6}" srcOrd="2" destOrd="0" parTransId="{921E0FCE-D784-4FB9-B2BF-A57C36AFB0C2}" sibTransId="{B871DF5A-D6CF-4BC1-84DA-A8955E194728}"/>
    <dgm:cxn modelId="{3611771A-9741-4746-BDE5-B5F0C671876B}" srcId="{02F24F15-ABF3-49BB-9F5B-18F793F7CF6F}" destId="{28518F39-9823-41BC-A2B6-48EC6FF8ADF6}" srcOrd="2" destOrd="0" parTransId="{0DF6F9DF-82C5-4148-AAB5-85EE75E686A4}" sibTransId="{2136B1CF-883A-468A-918F-7BFE8D642604}"/>
    <dgm:cxn modelId="{A0E7F284-AB2D-4BB5-AFEC-DF08C0341F37}" srcId="{791DE50D-6A43-4974-9404-C0F0388A53C7}" destId="{25ABD290-FEB0-4395-A291-ED60E8149305}" srcOrd="1" destOrd="0" parTransId="{3239CB2A-91AB-4837-BC28-862E4EB5362E}" sibTransId="{F525BC1B-0B54-4A62-87FD-4385E2458722}"/>
    <dgm:cxn modelId="{815922F7-B6CE-43F6-826B-E29B85E487FA}" type="presOf" srcId="{F78FE486-4BAE-4C24-B8B9-9A718ACC9F29}" destId="{7CDDFCB3-C33F-4FA8-A85D-D1C558AE9A22}" srcOrd="0" destOrd="3" presId="urn:microsoft.com/office/officeart/2005/8/layout/hList1"/>
    <dgm:cxn modelId="{AF1BC56E-4354-4A6D-B4FE-04BBA078BCBB}" type="presOf" srcId="{687E156E-B9D7-4832-979F-58BA4223F4A5}" destId="{7CDDFCB3-C33F-4FA8-A85D-D1C558AE9A22}" srcOrd="0" destOrd="0" presId="urn:microsoft.com/office/officeart/2005/8/layout/hList1"/>
    <dgm:cxn modelId="{27AC172C-2523-4DDE-8E16-1360E5F96BD2}" srcId="{02F24F15-ABF3-49BB-9F5B-18F793F7CF6F}" destId="{4BC8F1F9-4889-43A1-A682-91A68EE5921B}" srcOrd="3" destOrd="0" parTransId="{426A2FC7-5598-4F55-87AF-7204623FC00C}" sibTransId="{249873BE-76DF-45BE-BB66-017AC235EE5A}"/>
    <dgm:cxn modelId="{B4E85FA5-0120-4F04-8892-5DD9A159EE5B}" srcId="{8FAD24F1-A735-45A2-8E8E-9F4B6B79AC4C}" destId="{687E156E-B9D7-4832-979F-58BA4223F4A5}" srcOrd="0" destOrd="0" parTransId="{08439B91-1F8C-4F52-9D77-52F1582984D8}" sibTransId="{EC34CA66-DD80-4D88-835A-9AAFB6982785}"/>
    <dgm:cxn modelId="{A25CB99E-18A2-491F-A248-EF3D34629091}" srcId="{3C554080-7BB6-4225-AACB-0D5AAF5C1A76}" destId="{6F124E7D-F0DD-45F6-A4DE-99DAE7279A77}" srcOrd="2" destOrd="0" parTransId="{A86010D2-D65B-45B0-83F9-2B8D954BB9D3}" sibTransId="{CC36B70E-61D5-4F93-9F24-9D5B7151E651}"/>
    <dgm:cxn modelId="{B344C18D-2E7A-4CF1-8678-DE0056E7C6E5}" type="presOf" srcId="{02DD7725-EFDF-43C8-BBA5-5D2F3DABBE76}" destId="{2473C892-903B-4810-BEE3-AEE00B247B33}" srcOrd="0" destOrd="2" presId="urn:microsoft.com/office/officeart/2005/8/layout/hList1"/>
    <dgm:cxn modelId="{AC8AC098-7538-47AD-A00D-6AC71681B762}" type="presOf" srcId="{02F24F15-ABF3-49BB-9F5B-18F793F7CF6F}" destId="{69F414C7-7FF3-40D1-A344-0772A40BB892}" srcOrd="0" destOrd="0" presId="urn:microsoft.com/office/officeart/2005/8/layout/hList1"/>
    <dgm:cxn modelId="{E88C7752-5E36-438D-A689-C820F8E44CE5}" type="presOf" srcId="{E9ECD24B-A3EE-4F3A-BC3E-76A6E1553D3A}" destId="{17D56BF3-13EE-4A47-8EA3-E0EE7C94EBE0}" srcOrd="0" destOrd="0" presId="urn:microsoft.com/office/officeart/2005/8/layout/hList1"/>
    <dgm:cxn modelId="{CEDE75FE-036B-4602-9885-38394D2C0E60}" srcId="{1A389309-91E9-47EA-88C0-21D88E5CC4CD}" destId="{8FAD24F1-A735-45A2-8E8E-9F4B6B79AC4C}" srcOrd="0" destOrd="0" parTransId="{07596A6F-0DE7-4279-93E4-28AE9BC5048B}" sibTransId="{305D0EB1-CA8B-40ED-8274-6249A15F3A38}"/>
    <dgm:cxn modelId="{CCEDA314-F01C-4464-897D-7C2B657FB8AF}" srcId="{3C554080-7BB6-4225-AACB-0D5AAF5C1A76}" destId="{0AC8BD90-52E0-4855-8643-F3BFA4BF1819}" srcOrd="1" destOrd="0" parTransId="{FDD5EFF9-7583-40C6-9F4D-6D5E1C2BBAD6}" sibTransId="{B3F713E2-5F24-40E7-B50C-0845E55D1D3E}"/>
    <dgm:cxn modelId="{7015EC75-6344-4E4E-9A39-438B1D2FB76C}" type="presOf" srcId="{8FAD24F1-A735-45A2-8E8E-9F4B6B79AC4C}" destId="{F63D5997-BDFF-4AC1-A3C2-7C51A995DECA}" srcOrd="0" destOrd="0" presId="urn:microsoft.com/office/officeart/2005/8/layout/hList1"/>
    <dgm:cxn modelId="{CC692E33-84AE-444D-908D-B6F48C5DC19F}" srcId="{1A389309-91E9-47EA-88C0-21D88E5CC4CD}" destId="{3C554080-7BB6-4225-AACB-0D5AAF5C1A76}" srcOrd="2" destOrd="0" parTransId="{838BFF55-096B-4943-8B1C-D69A7DF06C6A}" sibTransId="{6841D0D8-AEB6-4C1B-9723-640F628CDDE2}"/>
    <dgm:cxn modelId="{1D2D070F-B2FB-4477-9DB1-8097F4EB3192}" type="presOf" srcId="{791DE50D-6A43-4974-9404-C0F0388A53C7}" destId="{4E55DB9C-2396-447A-BFE6-B60EAEE6E688}" srcOrd="0" destOrd="0" presId="urn:microsoft.com/office/officeart/2005/8/layout/hList1"/>
    <dgm:cxn modelId="{C177BE58-535A-4957-926A-8BAC5C0E9F7E}" srcId="{8FAD24F1-A735-45A2-8E8E-9F4B6B79AC4C}" destId="{F78FE486-4BAE-4C24-B8B9-9A718ACC9F29}" srcOrd="3" destOrd="0" parTransId="{31F42C7C-C4AB-4CCC-843D-C738F18E2089}" sibTransId="{4CBCCC62-7D7D-47FA-9919-FE3C0F033C59}"/>
    <dgm:cxn modelId="{83D03AAF-240D-4B88-BF78-F2EBE8D49EEE}" srcId="{791DE50D-6A43-4974-9404-C0F0388A53C7}" destId="{BD7F51C7-6964-4B97-8C90-C36DB5DAC5B7}" srcOrd="3" destOrd="0" parTransId="{476322C0-094C-4F31-B426-5958B4AADA8B}" sibTransId="{8510E28D-5B6B-425D-ADAF-BDC321C836D3}"/>
    <dgm:cxn modelId="{B0F8239A-9E5E-4B5D-B986-E1699F9485F6}" type="presOf" srcId="{BA03C6ED-38D2-484A-A7CE-5DE1FA6ADE26}" destId="{2473C892-903B-4810-BEE3-AEE00B247B33}" srcOrd="0" destOrd="0" presId="urn:microsoft.com/office/officeart/2005/8/layout/hList1"/>
    <dgm:cxn modelId="{559240EB-32E9-4F4E-A8D7-78547E950FF1}" type="presOf" srcId="{1A389309-91E9-47EA-88C0-21D88E5CC4CD}" destId="{F025512B-06A1-4468-AED0-4449708F7A1C}" srcOrd="0" destOrd="0" presId="urn:microsoft.com/office/officeart/2005/8/layout/hList1"/>
    <dgm:cxn modelId="{9904384A-51B7-42EB-BF28-073A0CA5322F}" srcId="{1A389309-91E9-47EA-88C0-21D88E5CC4CD}" destId="{791DE50D-6A43-4974-9404-C0F0388A53C7}" srcOrd="3" destOrd="0" parTransId="{142B88E2-9E86-434A-A16F-DF14E48B9CA9}" sibTransId="{1A915AB5-AFF2-4C06-8458-328DD3F02901}"/>
    <dgm:cxn modelId="{2192CC0F-23A5-4716-B3D0-93FED10F2CA4}" type="presOf" srcId="{5FFBC90E-FBAC-40C6-8FCC-9781D28D8564}" destId="{17D56BF3-13EE-4A47-8EA3-E0EE7C94EBE0}" srcOrd="0" destOrd="1" presId="urn:microsoft.com/office/officeart/2005/8/layout/hList1"/>
    <dgm:cxn modelId="{AAD66BA3-C618-46CF-9121-4105BCF3C4FD}" srcId="{3C554080-7BB6-4225-AACB-0D5AAF5C1A76}" destId="{E0E8E058-41C8-4B86-A575-40F2CD44A3B4}" srcOrd="0" destOrd="0" parTransId="{DCBB0FA6-8833-4A21-91AE-3DE5D9BD995F}" sibTransId="{08627F7B-EC20-4DF8-B381-50C29E5719DC}"/>
    <dgm:cxn modelId="{3843225C-4B41-45E3-B05E-FFC21B362DB2}" srcId="{8FAD24F1-A735-45A2-8E8E-9F4B6B79AC4C}" destId="{09AC3B25-020B-4A0E-986A-6C9759B7BF09}" srcOrd="1" destOrd="0" parTransId="{A3B9DB05-8864-4139-9AC7-C9CE9215459E}" sibTransId="{0EE0E0A1-D4F5-4FE5-BBEA-3424A5B5A185}"/>
    <dgm:cxn modelId="{C5DB8B6B-F273-46E4-8728-866681E707B0}" type="presOf" srcId="{018A63E8-3C4D-4183-B5BE-F788F96C60F6}" destId="{7CDDFCB3-C33F-4FA8-A85D-D1C558AE9A22}" srcOrd="0" destOrd="2" presId="urn:microsoft.com/office/officeart/2005/8/layout/hList1"/>
    <dgm:cxn modelId="{562D0DF6-74C2-43ED-AECE-D0082D845667}" srcId="{791DE50D-6A43-4974-9404-C0F0388A53C7}" destId="{BA03C6ED-38D2-484A-A7CE-5DE1FA6ADE26}" srcOrd="0" destOrd="0" parTransId="{67869A12-F131-402B-9AE9-EC0E5F95A685}" sibTransId="{F98334CC-139C-4524-965E-DA59F02290CE}"/>
    <dgm:cxn modelId="{BCFE2796-D716-4560-97E3-C10234805F50}" srcId="{02F24F15-ABF3-49BB-9F5B-18F793F7CF6F}" destId="{E9ECD24B-A3EE-4F3A-BC3E-76A6E1553D3A}" srcOrd="0" destOrd="0" parTransId="{5A0DC917-EE66-4152-908F-9B8FD87AECF5}" sibTransId="{93DCD316-CFBB-4C65-AB1B-ACE80F51A743}"/>
    <dgm:cxn modelId="{95972A02-BD2D-41C8-A212-740CC46310D1}" type="presOf" srcId="{4BC8F1F9-4889-43A1-A682-91A68EE5921B}" destId="{17D56BF3-13EE-4A47-8EA3-E0EE7C94EBE0}" srcOrd="0" destOrd="3" presId="urn:microsoft.com/office/officeart/2005/8/layout/hList1"/>
    <dgm:cxn modelId="{22F526A3-B613-4557-8C81-A05B988DD6EF}" srcId="{1A389309-91E9-47EA-88C0-21D88E5CC4CD}" destId="{02F24F15-ABF3-49BB-9F5B-18F793F7CF6F}" srcOrd="1" destOrd="0" parTransId="{0BFBF58B-9301-446A-92E4-E56F60ADE073}" sibTransId="{5F3BF365-9083-4C0B-BB0B-216F578F496A}"/>
    <dgm:cxn modelId="{098A90F6-9B08-4D4F-BFF7-3E815D385BC2}" type="presOf" srcId="{3C554080-7BB6-4225-AACB-0D5AAF5C1A76}" destId="{E167CB39-72C5-4931-B1D1-BB45FD669C15}" srcOrd="0" destOrd="0" presId="urn:microsoft.com/office/officeart/2005/8/layout/hList1"/>
    <dgm:cxn modelId="{E5EAA970-FE1E-4169-B1E4-754F64257A09}" type="presOf" srcId="{BD7F51C7-6964-4B97-8C90-C36DB5DAC5B7}" destId="{2473C892-903B-4810-BEE3-AEE00B247B33}" srcOrd="0" destOrd="3" presId="urn:microsoft.com/office/officeart/2005/8/layout/hList1"/>
    <dgm:cxn modelId="{0A3AD07B-4EFE-47DD-B6E2-1C2EAD72B44C}" type="presOf" srcId="{28518F39-9823-41BC-A2B6-48EC6FF8ADF6}" destId="{17D56BF3-13EE-4A47-8EA3-E0EE7C94EBE0}" srcOrd="0" destOrd="2" presId="urn:microsoft.com/office/officeart/2005/8/layout/hList1"/>
    <dgm:cxn modelId="{A0066BA3-F9A7-43D6-8A22-71A6AA9A9DA8}" type="presOf" srcId="{0AC8BD90-52E0-4855-8643-F3BFA4BF1819}" destId="{B50B2D75-3B41-4C89-9B2B-E7B99D6B74DC}" srcOrd="0" destOrd="1" presId="urn:microsoft.com/office/officeart/2005/8/layout/hList1"/>
    <dgm:cxn modelId="{2EABF7FD-0A02-4A45-A180-F1894C2CA1DD}" srcId="{791DE50D-6A43-4974-9404-C0F0388A53C7}" destId="{02DD7725-EFDF-43C8-BBA5-5D2F3DABBE76}" srcOrd="2" destOrd="0" parTransId="{8452B383-7593-4D10-9053-9BF63883A46B}" sibTransId="{BBC31118-0CAC-4173-8DC3-A8265E4F9523}"/>
    <dgm:cxn modelId="{01512E42-AC58-48D7-AC68-418F8DC93875}" type="presOf" srcId="{201D61D2-A623-40DE-B3BD-7B8D408EA589}" destId="{17D56BF3-13EE-4A47-8EA3-E0EE7C94EBE0}" srcOrd="0" destOrd="4" presId="urn:microsoft.com/office/officeart/2005/8/layout/hList1"/>
    <dgm:cxn modelId="{63427711-74BF-4EA5-ABF6-70D293764A1C}" type="presOf" srcId="{6F124E7D-F0DD-45F6-A4DE-99DAE7279A77}" destId="{B50B2D75-3B41-4C89-9B2B-E7B99D6B74DC}" srcOrd="0" destOrd="2" presId="urn:microsoft.com/office/officeart/2005/8/layout/hList1"/>
    <dgm:cxn modelId="{ED54ED05-8695-4503-B167-D803FB55C91D}" type="presOf" srcId="{E0E8E058-41C8-4B86-A575-40F2CD44A3B4}" destId="{B50B2D75-3B41-4C89-9B2B-E7B99D6B74DC}" srcOrd="0" destOrd="0" presId="urn:microsoft.com/office/officeart/2005/8/layout/hList1"/>
    <dgm:cxn modelId="{A1AC6F8C-83AE-4C4B-82D2-5E4BB31CC131}" type="presOf" srcId="{25ABD290-FEB0-4395-A291-ED60E8149305}" destId="{2473C892-903B-4810-BEE3-AEE00B247B33}" srcOrd="0" destOrd="1" presId="urn:microsoft.com/office/officeart/2005/8/layout/hList1"/>
    <dgm:cxn modelId="{470C5FCA-FB2A-4F0B-99D2-4597E6B2E8AF}" type="presParOf" srcId="{F025512B-06A1-4468-AED0-4449708F7A1C}" destId="{C0DD1C28-9A69-441F-8155-390325DF1BC8}" srcOrd="0" destOrd="0" presId="urn:microsoft.com/office/officeart/2005/8/layout/hList1"/>
    <dgm:cxn modelId="{527B92F8-D436-41A8-BBDF-2ED983A01CFE}" type="presParOf" srcId="{C0DD1C28-9A69-441F-8155-390325DF1BC8}" destId="{F63D5997-BDFF-4AC1-A3C2-7C51A995DECA}" srcOrd="0" destOrd="0" presId="urn:microsoft.com/office/officeart/2005/8/layout/hList1"/>
    <dgm:cxn modelId="{BAFF58C2-42F5-477E-B406-716FDC02A36B}" type="presParOf" srcId="{C0DD1C28-9A69-441F-8155-390325DF1BC8}" destId="{7CDDFCB3-C33F-4FA8-A85D-D1C558AE9A22}" srcOrd="1" destOrd="0" presId="urn:microsoft.com/office/officeart/2005/8/layout/hList1"/>
    <dgm:cxn modelId="{16CE4FAE-16F7-41B2-8285-283C75B2F6AD}" type="presParOf" srcId="{F025512B-06A1-4468-AED0-4449708F7A1C}" destId="{73CD7F4F-9ED7-41EB-BFD8-7115839CBBBB}" srcOrd="1" destOrd="0" presId="urn:microsoft.com/office/officeart/2005/8/layout/hList1"/>
    <dgm:cxn modelId="{3D2BA6A0-6C4E-47F9-AEF6-06A6B5D5E350}" type="presParOf" srcId="{F025512B-06A1-4468-AED0-4449708F7A1C}" destId="{F1AFEE17-C75F-4028-9037-A3C632C92B31}" srcOrd="2" destOrd="0" presId="urn:microsoft.com/office/officeart/2005/8/layout/hList1"/>
    <dgm:cxn modelId="{10E15780-32EE-41A7-94C0-CEF5B3351ED4}" type="presParOf" srcId="{F1AFEE17-C75F-4028-9037-A3C632C92B31}" destId="{69F414C7-7FF3-40D1-A344-0772A40BB892}" srcOrd="0" destOrd="0" presId="urn:microsoft.com/office/officeart/2005/8/layout/hList1"/>
    <dgm:cxn modelId="{16AD0374-B356-4E07-B37B-30CD47807752}" type="presParOf" srcId="{F1AFEE17-C75F-4028-9037-A3C632C92B31}" destId="{17D56BF3-13EE-4A47-8EA3-E0EE7C94EBE0}" srcOrd="1" destOrd="0" presId="urn:microsoft.com/office/officeart/2005/8/layout/hList1"/>
    <dgm:cxn modelId="{CCB546AD-92AC-4E83-BF88-2BB0352F57B9}" type="presParOf" srcId="{F025512B-06A1-4468-AED0-4449708F7A1C}" destId="{79AC7B02-3636-467C-A1F4-D0AAC2E0FE3C}" srcOrd="3" destOrd="0" presId="urn:microsoft.com/office/officeart/2005/8/layout/hList1"/>
    <dgm:cxn modelId="{A339ADF3-EFF4-4DF2-BAAD-35D40D394484}" type="presParOf" srcId="{F025512B-06A1-4468-AED0-4449708F7A1C}" destId="{88129560-5C6A-418D-AF56-1DFCC8B515C3}" srcOrd="4" destOrd="0" presId="urn:microsoft.com/office/officeart/2005/8/layout/hList1"/>
    <dgm:cxn modelId="{A8B9493E-53D5-4238-96F7-4F136E40244B}" type="presParOf" srcId="{88129560-5C6A-418D-AF56-1DFCC8B515C3}" destId="{E167CB39-72C5-4931-B1D1-BB45FD669C15}" srcOrd="0" destOrd="0" presId="urn:microsoft.com/office/officeart/2005/8/layout/hList1"/>
    <dgm:cxn modelId="{74D350B1-0C74-4B85-A6E7-394B0F5FCFA2}" type="presParOf" srcId="{88129560-5C6A-418D-AF56-1DFCC8B515C3}" destId="{B50B2D75-3B41-4C89-9B2B-E7B99D6B74DC}" srcOrd="1" destOrd="0" presId="urn:microsoft.com/office/officeart/2005/8/layout/hList1"/>
    <dgm:cxn modelId="{6619145F-DA9A-4318-BF22-149A2A2EED12}" type="presParOf" srcId="{F025512B-06A1-4468-AED0-4449708F7A1C}" destId="{8CF48FB1-D1A3-426B-9F52-B77A57A9E4B4}" srcOrd="5" destOrd="0" presId="urn:microsoft.com/office/officeart/2005/8/layout/hList1"/>
    <dgm:cxn modelId="{B0FDF3AB-FC72-48E2-9409-812814955260}" type="presParOf" srcId="{F025512B-06A1-4468-AED0-4449708F7A1C}" destId="{1D71083F-E60D-4B5C-881E-9B6072D68348}" srcOrd="6" destOrd="0" presId="urn:microsoft.com/office/officeart/2005/8/layout/hList1"/>
    <dgm:cxn modelId="{80598216-DFBF-4C96-A18B-2AB56B60C0EB}" type="presParOf" srcId="{1D71083F-E60D-4B5C-881E-9B6072D68348}" destId="{4E55DB9C-2396-447A-BFE6-B60EAEE6E688}" srcOrd="0" destOrd="0" presId="urn:microsoft.com/office/officeart/2005/8/layout/hList1"/>
    <dgm:cxn modelId="{83894F6D-9B77-42AD-8147-ADE1A0477C70}" type="presParOf" srcId="{1D71083F-E60D-4B5C-881E-9B6072D68348}" destId="{2473C892-903B-4810-BEE3-AEE00B247B3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5475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en-US" dirty="0"/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7550" y="0"/>
            <a:ext cx="4435475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endParaRPr lang="en-US" dirty="0"/>
          </a:p>
        </p:txBody>
      </p:sp>
      <p:sp>
        <p:nvSpPr>
          <p:cNvPr id="197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743700"/>
            <a:ext cx="4435475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en-US" dirty="0"/>
          </a:p>
        </p:txBody>
      </p:sp>
      <p:sp>
        <p:nvSpPr>
          <p:cNvPr id="197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7550" y="6743700"/>
            <a:ext cx="4435475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fld id="{90837228-4D14-45BC-8AAD-35CEB04897D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660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5475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797550" y="0"/>
            <a:ext cx="4435475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endParaRPr lang="en-US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43275" y="533400"/>
            <a:ext cx="3548063" cy="26606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22350" y="3371850"/>
            <a:ext cx="8189913" cy="319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43700"/>
            <a:ext cx="4435475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7550" y="6743700"/>
            <a:ext cx="4435475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fld id="{84502640-9038-4861-9958-15BCD6934EC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3505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7DA869-DF83-4E41-9CBD-0FEF61A6A229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43275" y="533400"/>
            <a:ext cx="3548063" cy="2660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2E08F-DC87-4F16-831E-1BF45A0299E8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69246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43275" y="533400"/>
            <a:ext cx="3548063" cy="2660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2E08F-DC87-4F16-831E-1BF45A0299E8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9280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43275" y="533400"/>
            <a:ext cx="3548063" cy="2660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Security </a:t>
            </a:r>
            <a:r>
              <a:rPr lang="it-IT" dirty="0" err="1" smtClean="0"/>
              <a:t>belt</a:t>
            </a:r>
            <a:r>
              <a:rPr lang="it-IT" dirty="0" smtClean="0"/>
              <a:t> </a:t>
            </a:r>
            <a:r>
              <a:rPr lang="it-IT" dirty="0" err="1" smtClean="0"/>
              <a:t>radius</a:t>
            </a:r>
            <a:r>
              <a:rPr lang="it-IT" dirty="0" smtClean="0"/>
              <a:t> = time for </a:t>
            </a:r>
            <a:r>
              <a:rPr lang="it-IT" dirty="0" err="1" smtClean="0"/>
              <a:t>response</a:t>
            </a:r>
            <a:r>
              <a:rPr lang="it-IT" dirty="0" smtClean="0"/>
              <a:t> </a:t>
            </a:r>
            <a:r>
              <a:rPr lang="it-IT" dirty="0" smtClean="0">
                <a:sym typeface="Wingdings" panose="05000000000000000000" pitchFamily="2" charset="2"/>
              </a:rPr>
              <a:t> the </a:t>
            </a:r>
            <a:r>
              <a:rPr lang="it-IT" dirty="0" err="1" smtClean="0">
                <a:sym typeface="Wingdings" panose="05000000000000000000" pitchFamily="2" charset="2"/>
              </a:rPr>
              <a:t>bigger</a:t>
            </a:r>
            <a:r>
              <a:rPr lang="it-IT" dirty="0" smtClean="0">
                <a:sym typeface="Wingdings" panose="05000000000000000000" pitchFamily="2" charset="2"/>
              </a:rPr>
              <a:t>, the </a:t>
            </a:r>
            <a:r>
              <a:rPr lang="it-IT" dirty="0" err="1" smtClean="0">
                <a:sym typeface="Wingdings" panose="05000000000000000000" pitchFamily="2" charset="2"/>
              </a:rPr>
              <a:t>better</a:t>
            </a:r>
            <a:endParaRPr lang="it-IT" dirty="0" smtClean="0">
              <a:sym typeface="Wingdings" panose="05000000000000000000" pitchFamily="2" charset="2"/>
            </a:endParaRPr>
          </a:p>
          <a:p>
            <a:r>
              <a:rPr lang="it-IT" dirty="0" err="1" smtClean="0">
                <a:sym typeface="Wingdings" panose="05000000000000000000" pitchFamily="2" charset="2"/>
              </a:rPr>
              <a:t>Our</a:t>
            </a:r>
            <a:r>
              <a:rPr lang="it-IT" dirty="0" smtClean="0">
                <a:sym typeface="Wingdings" panose="05000000000000000000" pitchFamily="2" charset="2"/>
              </a:rPr>
              <a:t> </a:t>
            </a:r>
            <a:r>
              <a:rPr lang="it-IT" dirty="0" err="1" smtClean="0">
                <a:sym typeface="Wingdings" panose="05000000000000000000" pitchFamily="2" charset="2"/>
              </a:rPr>
              <a:t>MoD</a:t>
            </a:r>
            <a:r>
              <a:rPr lang="it-IT" dirty="0" smtClean="0">
                <a:sym typeface="Wingdings" panose="05000000000000000000" pitchFamily="2" charset="2"/>
              </a:rPr>
              <a:t> </a:t>
            </a:r>
            <a:r>
              <a:rPr lang="it-IT" dirty="0" err="1" smtClean="0">
                <a:sym typeface="Wingdings" panose="05000000000000000000" pitchFamily="2" charset="2"/>
              </a:rPr>
              <a:t>gave</a:t>
            </a:r>
            <a:r>
              <a:rPr lang="it-IT" dirty="0" smtClean="0">
                <a:sym typeface="Wingdings" panose="05000000000000000000" pitchFamily="2" charset="2"/>
              </a:rPr>
              <a:t> </a:t>
            </a:r>
            <a:r>
              <a:rPr lang="it-IT" dirty="0" err="1" smtClean="0">
                <a:sym typeface="Wingdings" panose="05000000000000000000" pitchFamily="2" charset="2"/>
              </a:rPr>
              <a:t>us</a:t>
            </a:r>
            <a:r>
              <a:rPr lang="it-IT" dirty="0" smtClean="0">
                <a:sym typeface="Wingdings" panose="05000000000000000000" pitchFamily="2" charset="2"/>
              </a:rPr>
              <a:t> a </a:t>
            </a:r>
            <a:r>
              <a:rPr lang="it-IT" dirty="0" err="1" smtClean="0">
                <a:sym typeface="Wingdings" panose="05000000000000000000" pitchFamily="2" charset="2"/>
              </a:rPr>
              <a:t>requirement</a:t>
            </a:r>
            <a:r>
              <a:rPr lang="it-IT" dirty="0" smtClean="0">
                <a:sym typeface="Wingdings" panose="05000000000000000000" pitchFamily="2" charset="2"/>
              </a:rPr>
              <a:t> of 20 sec from</a:t>
            </a:r>
            <a:r>
              <a:rPr lang="it-IT" baseline="0" dirty="0" smtClean="0">
                <a:sym typeface="Wingdings" panose="05000000000000000000" pitchFamily="2" charset="2"/>
              </a:rPr>
              <a:t> </a:t>
            </a:r>
            <a:r>
              <a:rPr lang="it-IT" baseline="0" dirty="0" err="1" smtClean="0">
                <a:sym typeface="Wingdings" panose="05000000000000000000" pitchFamily="2" charset="2"/>
              </a:rPr>
              <a:t>detection</a:t>
            </a:r>
            <a:r>
              <a:rPr lang="it-IT" baseline="0" dirty="0" smtClean="0">
                <a:sym typeface="Wingdings" panose="05000000000000000000" pitchFamily="2" charset="2"/>
              </a:rPr>
              <a:t> to </a:t>
            </a:r>
            <a:r>
              <a:rPr lang="it-IT" baseline="0" dirty="0" err="1" smtClean="0">
                <a:sym typeface="Wingdings" panose="05000000000000000000" pitchFamily="2" charset="2"/>
              </a:rPr>
              <a:t>contrast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2E08F-DC87-4F16-831E-1BF45A0299E8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58035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82F624-9D8B-41B4-BE4E-2281DD7E8685}" type="slidenum">
              <a:rPr lang="en-US"/>
              <a:pPr/>
              <a:t>26</a:t>
            </a:fld>
            <a:endParaRPr lang="en-US" dirty="0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82F624-9D8B-41B4-BE4E-2281DD7E8685}" type="slidenum">
              <a:rPr lang="en-US"/>
              <a:pPr/>
              <a:t>27</a:t>
            </a:fld>
            <a:endParaRPr lang="en-US" dirty="0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A546C7-D656-40D7-A0AD-1F0126DB9887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133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A546C7-D656-40D7-A0AD-1F0126DB9887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133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A546C7-D656-40D7-A0AD-1F0126DB9887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133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43275" y="533400"/>
            <a:ext cx="3548063" cy="2660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2E08F-DC87-4F16-831E-1BF45A0299E8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940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43275" y="533400"/>
            <a:ext cx="3548063" cy="2660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2E08F-DC87-4F16-831E-1BF45A0299E8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4383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43275" y="533400"/>
            <a:ext cx="3548063" cy="2660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2E08F-DC87-4F16-831E-1BF45A0299E8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1388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43275" y="533400"/>
            <a:ext cx="3548063" cy="2660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2E08F-DC87-4F16-831E-1BF45A0299E8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5132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43275" y="533400"/>
            <a:ext cx="3548063" cy="2660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2E08F-DC87-4F16-831E-1BF45A0299E8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5132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 descr="cim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11138" y="333375"/>
            <a:ext cx="7772400" cy="863600"/>
          </a:xfrm>
        </p:spPr>
        <p:txBody>
          <a:bodyPr/>
          <a:lstStyle>
            <a:lvl1pPr>
              <a:defRPr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US" noProof="0" smtClean="0"/>
              <a:t>Mintacím szerkesztése</a:t>
            </a:r>
          </a:p>
        </p:txBody>
      </p:sp>
      <p:sp>
        <p:nvSpPr>
          <p:cNvPr id="1607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11138" y="1196975"/>
            <a:ext cx="6329362" cy="10795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smtClean="0"/>
              <a:t>Alcím mintájának szerkesztése</a:t>
            </a:r>
            <a:endParaRPr lang="hu-HU" noProof="0" smtClean="0"/>
          </a:p>
          <a:p>
            <a:pPr lvl="0"/>
            <a:r>
              <a:rPr lang="hu-HU" noProof="0" smtClean="0"/>
              <a:t>Előadó</a:t>
            </a:r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882145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488222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1420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96075" y="274638"/>
            <a:ext cx="2124075" cy="6034087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323850" y="274638"/>
            <a:ext cx="6219825" cy="603408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5906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04112" y="6433321"/>
            <a:ext cx="318698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5CF28ED5-1085-41FD-BB9B-2ABD6AC4017F}" type="slidenum">
              <a:rPr lang="en-US">
                <a:solidFill>
                  <a:srgbClr val="33333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0908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11760" y="260649"/>
            <a:ext cx="6480720" cy="44261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the title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91680" y="6356351"/>
            <a:ext cx="5760640" cy="365125"/>
          </a:xfrm>
          <a:prstGeom prst="rect">
            <a:avLst/>
          </a:prstGeom>
        </p:spPr>
        <p:txBody>
          <a:bodyPr/>
          <a:lstStyle/>
          <a:p>
            <a:r>
              <a:rPr lang="it-IT" dirty="0" smtClean="0"/>
              <a:t>©  IDS Ingegneria Dei Sistemi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2320" y="6356351"/>
            <a:ext cx="1440160" cy="365125"/>
          </a:xfrm>
          <a:prstGeom prst="rect">
            <a:avLst/>
          </a:prstGeom>
        </p:spPr>
        <p:txBody>
          <a:bodyPr/>
          <a:lstStyle/>
          <a:p>
            <a:fld id="{2765C268-EBC5-4AD8-8C1B-A84CC428339D}" type="slidenum">
              <a:rPr lang="it-IT" smtClean="0"/>
              <a:t>‹#›</a:t>
            </a:fld>
            <a:endParaRPr lang="it-IT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2411760" y="703266"/>
            <a:ext cx="6480720" cy="344916"/>
          </a:xfrm>
        </p:spPr>
        <p:txBody>
          <a:bodyPr>
            <a:noAutofit/>
          </a:bodyPr>
          <a:lstStyle>
            <a:lvl1pPr marL="0" indent="0" algn="r">
              <a:buNone/>
              <a:defRPr lang="en-US" sz="1100" kern="1200" baseline="0" dirty="0" smtClean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ea typeface="+mj-ea"/>
                <a:cs typeface="+mj-cs"/>
              </a:defRPr>
            </a:lvl1pPr>
            <a:lvl2pPr marL="457200" indent="0" algn="r">
              <a:buNone/>
              <a:defRPr sz="1200"/>
            </a:lvl2pPr>
            <a:lvl3pPr marL="914400" indent="0" algn="r">
              <a:buNone/>
              <a:defRPr sz="1200"/>
            </a:lvl3pPr>
            <a:lvl4pPr marL="1371600" indent="0" algn="r">
              <a:buNone/>
              <a:defRPr sz="1200"/>
            </a:lvl4pPr>
            <a:lvl5pPr marL="1828800" indent="0" algn="r">
              <a:buNone/>
              <a:defRPr sz="1200"/>
            </a:lvl5pPr>
          </a:lstStyle>
          <a:p>
            <a:pPr lvl="0"/>
            <a:r>
              <a:rPr lang="en-US" dirty="0" smtClean="0"/>
              <a:t>Edit Master text styles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1500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51852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78439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892574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082241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8659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94" name="Picture 26" descr="c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" y="165886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07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11138" y="333375"/>
            <a:ext cx="7772400" cy="863600"/>
          </a:xfrm>
        </p:spPr>
        <p:txBody>
          <a:bodyPr/>
          <a:lstStyle>
            <a:lvl1pPr>
              <a:defRPr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US" noProof="0" smtClean="0"/>
              <a:t>Mintacím szerkesztése</a:t>
            </a:r>
          </a:p>
        </p:txBody>
      </p:sp>
      <p:sp>
        <p:nvSpPr>
          <p:cNvPr id="1607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11138" y="1196975"/>
            <a:ext cx="6329362" cy="10795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 err="1" smtClean="0"/>
              <a:t>Alcím</a:t>
            </a:r>
            <a:r>
              <a:rPr lang="en-US" noProof="0" dirty="0" smtClean="0"/>
              <a:t> </a:t>
            </a:r>
            <a:r>
              <a:rPr lang="en-US" noProof="0" dirty="0" err="1" smtClean="0"/>
              <a:t>mintájának</a:t>
            </a:r>
            <a:r>
              <a:rPr lang="en-US" noProof="0" dirty="0" smtClean="0"/>
              <a:t> </a:t>
            </a:r>
            <a:r>
              <a:rPr lang="en-US" noProof="0" dirty="0" err="1" smtClean="0"/>
              <a:t>szerkesztése</a:t>
            </a:r>
            <a:endParaRPr lang="hu-HU" noProof="0" dirty="0" smtClean="0"/>
          </a:p>
          <a:p>
            <a:pPr lvl="0"/>
            <a:r>
              <a:rPr lang="hu-HU" noProof="0" dirty="0" smtClean="0"/>
              <a:t>Előadó</a:t>
            </a:r>
            <a:endParaRPr lang="en-US" noProof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93024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04180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94927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5979104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77865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9695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880337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06181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097275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0889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Wingdings" pitchFamily="2" charset="2"/>
              <a:buChar char="§"/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302004" y="274638"/>
            <a:ext cx="8531604" cy="1000489"/>
          </a:xfrm>
        </p:spPr>
        <p:txBody>
          <a:bodyPr/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15171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68518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55828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998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5037515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1064554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23157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90310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42163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504491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70997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73765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16708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72104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245748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69659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8062739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36175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868713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024129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89966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26965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10393" y="167780"/>
            <a:ext cx="8514825" cy="1115736"/>
          </a:xfrm>
        </p:spPr>
        <p:txBody>
          <a:bodyPr/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323850" y="1484313"/>
            <a:ext cx="4171950" cy="4824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484313"/>
            <a:ext cx="4171950" cy="4824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3873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290469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03975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51519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992945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346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168819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8727918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744542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530820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2585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36228" y="151002"/>
            <a:ext cx="8279934" cy="1149292"/>
          </a:xfrm>
        </p:spPr>
        <p:txBody>
          <a:bodyPr/>
          <a:lstStyle>
            <a:lvl1pPr>
              <a:defRPr/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8944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625433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6061967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41982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500198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68836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2961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543278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4939820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16316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8813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4892" y="159391"/>
            <a:ext cx="8649049" cy="1140903"/>
          </a:xfrm>
        </p:spPr>
        <p:txBody>
          <a:bodyPr/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46333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9" name="Picture 19" descr="ve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4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187325" y="333375"/>
            <a:ext cx="7772400" cy="8636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C0C0C0"/>
                  </a:outerShdw>
                </a:effectLst>
                <a:latin typeface="Arial Narrow CE" pitchFamily="34" charset="-18"/>
              </a:defRPr>
            </a:lvl1pPr>
          </a:lstStyle>
          <a:p>
            <a:pPr lvl="0"/>
            <a:r>
              <a:rPr lang="hu-HU" noProof="0" smtClean="0"/>
              <a:t>Köszönöm a figyelmüket</a:t>
            </a:r>
            <a:endParaRPr lang="en-US" noProof="0" smtClean="0"/>
          </a:p>
        </p:txBody>
      </p:sp>
      <p:sp>
        <p:nvSpPr>
          <p:cNvPr id="11265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87325" y="1196975"/>
            <a:ext cx="6329363" cy="10795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66CCFF"/>
                </a:solidFill>
              </a:defRPr>
            </a:lvl1pPr>
          </a:lstStyle>
          <a:p>
            <a:pPr lvl="0"/>
            <a:r>
              <a:rPr lang="en-US" noProof="0" smtClean="0"/>
              <a:t>Alcím mintájának szerkesztése</a:t>
            </a:r>
            <a:endParaRPr lang="hu-HU" noProof="0" smtClean="0"/>
          </a:p>
          <a:p>
            <a:pPr lvl="0"/>
            <a:r>
              <a:rPr lang="hu-HU" noProof="0" smtClean="0"/>
              <a:t>Előadó</a:t>
            </a:r>
            <a:endParaRPr lang="en-US" noProof="0" smtClean="0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12596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179008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17478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2357438" y="1600200"/>
            <a:ext cx="174783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288045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22547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668982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347006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328425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473104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7719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543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0332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26753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5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5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5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5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5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60" name="Picture 16" descr="old0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7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274638"/>
            <a:ext cx="84963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Mintacím</a:t>
            </a:r>
            <a:r>
              <a:rPr lang="en-US" dirty="0" smtClean="0"/>
              <a:t> </a:t>
            </a:r>
            <a:r>
              <a:rPr lang="en-US" dirty="0" err="1" smtClean="0"/>
              <a:t>szerkesztése</a:t>
            </a:r>
            <a:endParaRPr lang="en-US" dirty="0" smtClean="0"/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484313"/>
            <a:ext cx="8496300" cy="482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Mintaszöveg</a:t>
            </a:r>
            <a:r>
              <a:rPr lang="en-US" dirty="0" smtClean="0"/>
              <a:t> </a:t>
            </a:r>
            <a:r>
              <a:rPr lang="en-US" dirty="0" err="1" smtClean="0"/>
              <a:t>szerkesztése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655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737" r:id="rId13"/>
    <p:sldLayoutId id="2147483744" r:id="rId14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▪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905" name="Picture 17" descr="old0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5902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Mintacím szerkesztése</a:t>
            </a:r>
          </a:p>
        </p:txBody>
      </p:sp>
      <p:sp>
        <p:nvSpPr>
          <p:cNvPr id="16590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14"/>
        </a:buBlip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▪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91" name="Picture 15" descr="old0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8188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Mintacím szerkesztése</a:t>
            </a:r>
          </a:p>
        </p:txBody>
      </p:sp>
      <p:sp>
        <p:nvSpPr>
          <p:cNvPr id="178189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14"/>
        </a:buBlip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▪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9" name="Picture 11" descr="old0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Mintacím szerkesztése</a:t>
            </a:r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14"/>
        </a:buBlip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▪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82" name="Picture 10" descr="old0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Mintacím szerkesztése</a:t>
            </a:r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14"/>
        </a:buBlip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▪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08" name="Picture 12" descr="old0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Mintacím szerkesztése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 CE" pitchFamily="34" charset="-1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14"/>
        </a:buBlip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▪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40" name="Picture 24" descr="old0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38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Mintacím szerkesztése</a:t>
            </a:r>
          </a:p>
        </p:txBody>
      </p:sp>
      <p:sp>
        <p:nvSpPr>
          <p:cNvPr id="111639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364807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14"/>
        </a:buBlip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▪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 Narrow" pitchFamily="34" charset="0"/>
        <a:buChar char="−"/>
        <a:defRPr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98367" y="341764"/>
            <a:ext cx="8473224" cy="3666710"/>
          </a:xfrm>
        </p:spPr>
        <p:txBody>
          <a:bodyPr/>
          <a:lstStyle/>
          <a:p>
            <a:r>
              <a:rPr lang="hu-HU" dirty="0" err="1" smtClean="0">
                <a:solidFill>
                  <a:srgbClr val="000000"/>
                </a:solidFill>
                <a:effectLst/>
                <a:latin typeface="Verdana"/>
              </a:rPr>
              <a:t>Dróntámadások</a:t>
            </a:r>
            <a:r>
              <a:rPr lang="hu-HU" dirty="0" smtClean="0">
                <a:solidFill>
                  <a:srgbClr val="000000"/>
                </a:solidFill>
                <a:effectLst/>
                <a:latin typeface="Verdana"/>
              </a:rPr>
              <a:t> és ellenlépések</a:t>
            </a:r>
            <a:endParaRPr lang="hu-HU" dirty="0">
              <a:effectLst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0469" y="3973731"/>
            <a:ext cx="7078895" cy="1079500"/>
          </a:xfrm>
        </p:spPr>
        <p:txBody>
          <a:bodyPr/>
          <a:lstStyle/>
          <a:p>
            <a:r>
              <a:rPr lang="hu-H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Trencsánszky Imre</a:t>
            </a:r>
            <a:endParaRPr lang="en-GB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u-H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Vezetéknélküli</a:t>
            </a:r>
            <a:r>
              <a:rPr lang="hu-H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megoldások divízió vezető</a:t>
            </a:r>
          </a:p>
          <a:p>
            <a:r>
              <a:rPr lang="hu-H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Senior</a:t>
            </a:r>
            <a:r>
              <a:rPr lang="hu-H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hálózati mérnök</a:t>
            </a:r>
          </a:p>
          <a:p>
            <a:r>
              <a:rPr lang="hu-H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2019.11.14. Budapest </a:t>
            </a:r>
          </a:p>
          <a:p>
            <a:endParaRPr lang="hu-H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dirty="0">
              <a:solidFill>
                <a:schemeClr val="accent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619500" y="34702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hu-HU" alt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453" y="260649"/>
            <a:ext cx="8562043" cy="852159"/>
          </a:xfrm>
        </p:spPr>
        <p:txBody>
          <a:bodyPr/>
          <a:lstStyle/>
          <a:p>
            <a:r>
              <a:rPr lang="hu-HU" sz="2600" dirty="0">
                <a:solidFill>
                  <a:srgbClr val="FFC000"/>
                </a:solidFill>
              </a:rPr>
              <a:t>Repülőgépszárnnyal vagy hajtóművel történő ütközés végzetes </a:t>
            </a:r>
            <a:r>
              <a:rPr lang="hu-HU" sz="2600" dirty="0" smtClean="0">
                <a:solidFill>
                  <a:srgbClr val="FFC000"/>
                </a:solidFill>
              </a:rPr>
              <a:t>lehet—ebben az esetben a </a:t>
            </a:r>
            <a:r>
              <a:rPr lang="hu-HU" sz="2600" dirty="0" err="1" smtClean="0">
                <a:solidFill>
                  <a:srgbClr val="FFC000"/>
                </a:solidFill>
              </a:rPr>
              <a:t>drón</a:t>
            </a:r>
            <a:r>
              <a:rPr lang="hu-HU" sz="2600" dirty="0" smtClean="0">
                <a:solidFill>
                  <a:srgbClr val="FFC000"/>
                </a:solidFill>
              </a:rPr>
              <a:t> fedélzetén hordozott robbanószerről nem is volt szó</a:t>
            </a:r>
            <a:endParaRPr lang="it-IT" sz="2600" dirty="0">
              <a:solidFill>
                <a:srgbClr val="FFC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©  IDS Ingegneria Dei Sistemi</a:t>
            </a:r>
            <a:endParaRPr kumimoji="0" lang="it-IT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65C268-EBC5-4AD8-8C1B-A84CC428339D}" type="slidenum">
              <a:rPr kumimoji="0" lang="it-IT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+mn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6996022" y="5363183"/>
            <a:ext cx="1775687" cy="269866"/>
          </a:xfrm>
        </p:spPr>
        <p:txBody>
          <a:bodyPr/>
          <a:lstStyle/>
          <a:p>
            <a:r>
              <a:rPr lang="it-IT" dirty="0" smtClean="0">
                <a:solidFill>
                  <a:schemeClr val="tx1"/>
                </a:solidFill>
              </a:rPr>
              <a:t>Analysis and tests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15236" y="619471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Huge impact on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safety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…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39552" y="4945119"/>
            <a:ext cx="8496944" cy="1181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Drones that collide with planes cause more damage than birds of the same size because of their solid motors, batteries and other parts…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”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0" name="4lbComparison_Quadcopter_vs_Bir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16016" y="1295315"/>
            <a:ext cx="4392880" cy="34321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35530" y="1748349"/>
            <a:ext cx="3566215" cy="26161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Collision comparison between a quadcopter and a bird</a:t>
            </a:r>
            <a:endParaRPr kumimoji="0" lang="it-IT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pic>
        <p:nvPicPr>
          <p:cNvPr id="5122" name="Picture 2" descr="KÃ©ptalÃ¡lat a kÃ¶vetkezÅre: âdrone attack turbine engineâ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2269575"/>
            <a:ext cx="4366467" cy="245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48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0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1" grpId="0"/>
      <p:bldP spid="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96" y="312407"/>
            <a:ext cx="9014604" cy="852159"/>
          </a:xfrm>
        </p:spPr>
        <p:txBody>
          <a:bodyPr/>
          <a:lstStyle/>
          <a:p>
            <a:r>
              <a:rPr lang="hu-HU" sz="2600" dirty="0" err="1">
                <a:solidFill>
                  <a:srgbClr val="FFC000"/>
                </a:solidFill>
              </a:rPr>
              <a:t>Drónbehatolások</a:t>
            </a:r>
            <a:r>
              <a:rPr lang="hu-HU" sz="2600" dirty="0">
                <a:solidFill>
                  <a:srgbClr val="FFC000"/>
                </a:solidFill>
              </a:rPr>
              <a:t> és támadások – </a:t>
            </a:r>
            <a:r>
              <a:rPr lang="hu-HU" sz="2600" dirty="0" smtClean="0">
                <a:solidFill>
                  <a:srgbClr val="FFC000"/>
                </a:solidFill>
              </a:rPr>
              <a:t>kitüntetett személyek elleni rosszindulatú támadások (</a:t>
            </a:r>
            <a:r>
              <a:rPr lang="hu-HU" sz="2600" dirty="0" err="1" smtClean="0">
                <a:solidFill>
                  <a:srgbClr val="FFC000"/>
                </a:solidFill>
              </a:rPr>
              <a:t>Angela</a:t>
            </a:r>
            <a:r>
              <a:rPr lang="hu-HU" sz="2600" dirty="0" smtClean="0">
                <a:solidFill>
                  <a:srgbClr val="FFC000"/>
                </a:solidFill>
              </a:rPr>
              <a:t> </a:t>
            </a:r>
            <a:r>
              <a:rPr lang="hu-HU" sz="2600" dirty="0" err="1" smtClean="0">
                <a:solidFill>
                  <a:srgbClr val="FFC000"/>
                </a:solidFill>
              </a:rPr>
              <a:t>Merkel</a:t>
            </a:r>
            <a:r>
              <a:rPr lang="hu-HU" sz="2600" dirty="0" smtClean="0">
                <a:solidFill>
                  <a:srgbClr val="FFC000"/>
                </a:solidFill>
              </a:rPr>
              <a:t> és Nicolas </a:t>
            </a:r>
            <a:r>
              <a:rPr lang="hu-HU" sz="2600" dirty="0" err="1" smtClean="0">
                <a:solidFill>
                  <a:srgbClr val="FFC000"/>
                </a:solidFill>
              </a:rPr>
              <a:t>Maduro</a:t>
            </a:r>
            <a:r>
              <a:rPr lang="hu-HU" sz="2600" dirty="0" smtClean="0">
                <a:solidFill>
                  <a:srgbClr val="FFC000"/>
                </a:solidFill>
              </a:rPr>
              <a:t> )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©  IDS Ingegneria Dei Sistemi</a:t>
            </a:r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5C268-EBC5-4AD8-8C1B-A84CC428339D}" type="slidenum">
              <a:rPr lang="it-IT" smtClean="0"/>
              <a:t>11</a:t>
            </a:fld>
            <a:endParaRPr lang="it-IT"/>
          </a:p>
        </p:txBody>
      </p:sp>
      <p:pic>
        <p:nvPicPr>
          <p:cNvPr id="1026" name="Picture 2" descr="Risultati immagini per maduro dr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96820"/>
            <a:ext cx="4320480" cy="341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sultati immagini per drone merk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96820"/>
            <a:ext cx="3684670" cy="341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94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750" y="433177"/>
            <a:ext cx="8098850" cy="442617"/>
          </a:xfrm>
        </p:spPr>
        <p:txBody>
          <a:bodyPr/>
          <a:lstStyle/>
          <a:p>
            <a:r>
              <a:rPr lang="hu-HU" sz="3200" dirty="0" err="1">
                <a:solidFill>
                  <a:srgbClr val="FFC000"/>
                </a:solidFill>
              </a:rPr>
              <a:t>Drónesemények</a:t>
            </a:r>
            <a:r>
              <a:rPr lang="hu-HU" sz="3200" dirty="0">
                <a:solidFill>
                  <a:srgbClr val="FFC000"/>
                </a:solidFill>
              </a:rPr>
              <a:t> az USA-ban a légiközlekedésben </a:t>
            </a:r>
            <a:endParaRPr lang="en-US" sz="3200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5976" y="1508788"/>
            <a:ext cx="4680520" cy="4617377"/>
          </a:xfrm>
        </p:spPr>
        <p:txBody>
          <a:bodyPr>
            <a:normAutofit/>
          </a:bodyPr>
          <a:lstStyle/>
          <a:p>
            <a:r>
              <a:rPr lang="en-US" dirty="0" smtClean="0"/>
              <a:t>Q1/18: 421 events </a:t>
            </a:r>
          </a:p>
          <a:p>
            <a:r>
              <a:rPr lang="en-US" dirty="0" smtClean="0"/>
              <a:t>Q2/18: 451 events</a:t>
            </a:r>
          </a:p>
          <a:p>
            <a:r>
              <a:rPr lang="en-US" dirty="0" smtClean="0"/>
              <a:t>Q3/18: 784 events</a:t>
            </a:r>
          </a:p>
          <a:p>
            <a:endParaRPr lang="en-US" dirty="0"/>
          </a:p>
          <a:p>
            <a:r>
              <a:rPr lang="en-US" dirty="0" smtClean="0"/>
              <a:t>FAA commissioned a specific study to a group of 4 Universities, which came to the followings: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1800" dirty="0" smtClean="0"/>
              <a:t>“</a:t>
            </a:r>
            <a:r>
              <a:rPr lang="en-US" sz="1800" b="1" i="1" dirty="0"/>
              <a:t>Drones that collide with planes cause more damage than birds of the same size because of their solid motors, batteries and other </a:t>
            </a:r>
            <a:r>
              <a:rPr lang="en-US" sz="1800" b="1" i="1" dirty="0" smtClean="0"/>
              <a:t>parts…</a:t>
            </a:r>
            <a:r>
              <a:rPr lang="en-US" sz="1800" dirty="0" smtClean="0"/>
              <a:t>”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©  IDS Ingegneria Dei Sistemi</a:t>
            </a:r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5C268-EBC5-4AD8-8C1B-A84CC428339D}" type="slidenum">
              <a:rPr lang="it-IT" smtClean="0"/>
              <a:t>12</a:t>
            </a:fld>
            <a:endParaRPr lang="it-IT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6728604" y="2219988"/>
            <a:ext cx="2127872" cy="344916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UAS sightings Report 2018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2100" t="6800" r="23451" b="7521"/>
          <a:stretch/>
        </p:blipFill>
        <p:spPr>
          <a:xfrm>
            <a:off x="539552" y="1412777"/>
            <a:ext cx="3672408" cy="481560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Oval 7"/>
          <p:cNvSpPr/>
          <p:nvPr/>
        </p:nvSpPr>
        <p:spPr>
          <a:xfrm>
            <a:off x="1290836" y="4556349"/>
            <a:ext cx="1765920" cy="19022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5" name="TextBox 14"/>
          <p:cNvSpPr txBox="1"/>
          <p:nvPr/>
        </p:nvSpPr>
        <p:spPr>
          <a:xfrm>
            <a:off x="5230233" y="5245811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Huge impact on </a:t>
            </a:r>
            <a:r>
              <a:rPr lang="en-US" b="1" dirty="0" smtClean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safety</a:t>
            </a:r>
            <a:r>
              <a:rPr lang="en-US" dirty="0" smtClean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…</a:t>
            </a:r>
            <a:endParaRPr lang="en-US" dirty="0">
              <a:solidFill>
                <a:srgbClr val="FF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627784" y="2564904"/>
            <a:ext cx="1944216" cy="2496277"/>
          </a:xfrm>
          <a:prstGeom prst="straightConnector1">
            <a:avLst/>
          </a:pr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81696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201" y="422545"/>
            <a:ext cx="8098850" cy="442617"/>
          </a:xfrm>
        </p:spPr>
        <p:txBody>
          <a:bodyPr/>
          <a:lstStyle/>
          <a:p>
            <a:r>
              <a:rPr lang="hu-HU" sz="2400" dirty="0" smtClean="0">
                <a:solidFill>
                  <a:srgbClr val="FFC000"/>
                </a:solidFill>
              </a:rPr>
              <a:t>A megoldás:  </a:t>
            </a:r>
            <a:r>
              <a:rPr lang="hu-HU" sz="2400" dirty="0" err="1" smtClean="0">
                <a:solidFill>
                  <a:srgbClr val="FFC000"/>
                </a:solidFill>
              </a:rPr>
              <a:t>multiszenzoros</a:t>
            </a:r>
            <a:r>
              <a:rPr lang="hu-HU" sz="2400" dirty="0" smtClean="0">
                <a:solidFill>
                  <a:srgbClr val="FFC000"/>
                </a:solidFill>
              </a:rPr>
              <a:t> </a:t>
            </a:r>
            <a:r>
              <a:rPr lang="hu-HU" sz="2400" dirty="0">
                <a:solidFill>
                  <a:srgbClr val="FFC000"/>
                </a:solidFill>
              </a:rPr>
              <a:t>(RF, radar és optikai/</a:t>
            </a:r>
            <a:r>
              <a:rPr lang="hu-HU" sz="2400" dirty="0" err="1">
                <a:solidFill>
                  <a:srgbClr val="FFC000"/>
                </a:solidFill>
              </a:rPr>
              <a:t>hőképalkotó</a:t>
            </a:r>
            <a:r>
              <a:rPr lang="hu-HU" sz="2400" dirty="0">
                <a:solidFill>
                  <a:srgbClr val="FFC000"/>
                </a:solidFill>
              </a:rPr>
              <a:t>) </a:t>
            </a:r>
            <a:r>
              <a:rPr lang="en-US" sz="2400" dirty="0">
                <a:solidFill>
                  <a:srgbClr val="FFC000"/>
                </a:solidFill>
              </a:rPr>
              <a:t/>
            </a:r>
            <a:br>
              <a:rPr lang="en-US" sz="2400" dirty="0">
                <a:solidFill>
                  <a:srgbClr val="FFC000"/>
                </a:solidFill>
              </a:rPr>
            </a:br>
            <a:r>
              <a:rPr lang="hu-HU" sz="2400" dirty="0" err="1" smtClean="0">
                <a:solidFill>
                  <a:srgbClr val="FFC000"/>
                </a:solidFill>
              </a:rPr>
              <a:t>drónelhárító</a:t>
            </a:r>
            <a:r>
              <a:rPr lang="hu-HU" sz="2400" dirty="0" smtClean="0">
                <a:solidFill>
                  <a:srgbClr val="FFC000"/>
                </a:solidFill>
              </a:rPr>
              <a:t> rendszer</a:t>
            </a:r>
            <a:endParaRPr lang="en-US" sz="2400" dirty="0">
              <a:solidFill>
                <a:srgbClr val="FFC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053" y="521421"/>
            <a:ext cx="5175523" cy="3944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623" y="3423741"/>
            <a:ext cx="2861198" cy="296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9091"/>
            <a:ext cx="3341643" cy="4451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435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2227681" y="1243016"/>
            <a:ext cx="6480720" cy="344916"/>
          </a:xfrm>
        </p:spPr>
        <p:txBody>
          <a:bodyPr/>
          <a:lstStyle/>
          <a:p>
            <a:r>
              <a:rPr lang="it-IT" dirty="0" smtClean="0"/>
              <a:t>Information </a:t>
            </a:r>
            <a:r>
              <a:rPr lang="it-IT" dirty="0" err="1" smtClean="0"/>
              <a:t>collected</a:t>
            </a:r>
            <a:r>
              <a:rPr lang="it-IT" dirty="0" smtClean="0"/>
              <a:t> with </a:t>
            </a:r>
            <a:r>
              <a:rPr lang="it-IT" dirty="0" err="1" smtClean="0"/>
              <a:t>support</a:t>
            </a:r>
            <a:r>
              <a:rPr lang="it-IT" dirty="0" smtClean="0"/>
              <a:t> of </a:t>
            </a:r>
            <a:r>
              <a:rPr lang="it-IT" dirty="0" err="1" smtClean="0"/>
              <a:t>customers</a:t>
            </a:r>
            <a:r>
              <a:rPr lang="it-IT" dirty="0" smtClean="0"/>
              <a:t> and end-</a:t>
            </a:r>
            <a:r>
              <a:rPr lang="it-IT" dirty="0" err="1" smtClean="0"/>
              <a:t>users</a:t>
            </a:r>
            <a:r>
              <a:rPr lang="it-IT" dirty="0" smtClean="0"/>
              <a:t> </a:t>
            </a:r>
            <a:endParaRPr lang="it-IT" dirty="0"/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1511866233"/>
              </p:ext>
            </p:extLst>
          </p:nvPr>
        </p:nvGraphicFramePr>
        <p:xfrm>
          <a:off x="265906" y="4961124"/>
          <a:ext cx="8439150" cy="1625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2156017"/>
              </p:ext>
            </p:extLst>
          </p:nvPr>
        </p:nvGraphicFramePr>
        <p:xfrm>
          <a:off x="502934" y="1509867"/>
          <a:ext cx="5699052" cy="24980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6906">
                  <a:extLst>
                    <a:ext uri="{9D8B030D-6E8A-4147-A177-3AD203B41FA5}">
                      <a16:colId xmlns="" xmlns:a16="http://schemas.microsoft.com/office/drawing/2014/main" val="4161307299"/>
                    </a:ext>
                  </a:extLst>
                </a:gridCol>
                <a:gridCol w="723577">
                  <a:extLst>
                    <a:ext uri="{9D8B030D-6E8A-4147-A177-3AD203B41FA5}">
                      <a16:colId xmlns="" xmlns:a16="http://schemas.microsoft.com/office/drawing/2014/main" val="2012497233"/>
                    </a:ext>
                  </a:extLst>
                </a:gridCol>
                <a:gridCol w="675621">
                  <a:extLst>
                    <a:ext uri="{9D8B030D-6E8A-4147-A177-3AD203B41FA5}">
                      <a16:colId xmlns="" xmlns:a16="http://schemas.microsoft.com/office/drawing/2014/main" val="2082351508"/>
                    </a:ext>
                  </a:extLst>
                </a:gridCol>
                <a:gridCol w="600160">
                  <a:extLst>
                    <a:ext uri="{9D8B030D-6E8A-4147-A177-3AD203B41FA5}">
                      <a16:colId xmlns="" xmlns:a16="http://schemas.microsoft.com/office/drawing/2014/main" val="3108115469"/>
                    </a:ext>
                  </a:extLst>
                </a:gridCol>
                <a:gridCol w="599455">
                  <a:extLst>
                    <a:ext uri="{9D8B030D-6E8A-4147-A177-3AD203B41FA5}">
                      <a16:colId xmlns="" xmlns:a16="http://schemas.microsoft.com/office/drawing/2014/main" val="822380522"/>
                    </a:ext>
                  </a:extLst>
                </a:gridCol>
                <a:gridCol w="803975">
                  <a:extLst>
                    <a:ext uri="{9D8B030D-6E8A-4147-A177-3AD203B41FA5}">
                      <a16:colId xmlns="" xmlns:a16="http://schemas.microsoft.com/office/drawing/2014/main" val="2966444694"/>
                    </a:ext>
                  </a:extLst>
                </a:gridCol>
                <a:gridCol w="700304">
                  <a:extLst>
                    <a:ext uri="{9D8B030D-6E8A-4147-A177-3AD203B41FA5}">
                      <a16:colId xmlns="" xmlns:a16="http://schemas.microsoft.com/office/drawing/2014/main" val="2273075886"/>
                    </a:ext>
                  </a:extLst>
                </a:gridCol>
                <a:gridCol w="599455">
                  <a:extLst>
                    <a:ext uri="{9D8B030D-6E8A-4147-A177-3AD203B41FA5}">
                      <a16:colId xmlns="" xmlns:a16="http://schemas.microsoft.com/office/drawing/2014/main" val="2003663165"/>
                    </a:ext>
                  </a:extLst>
                </a:gridCol>
                <a:gridCol w="699599">
                  <a:extLst>
                    <a:ext uri="{9D8B030D-6E8A-4147-A177-3AD203B41FA5}">
                      <a16:colId xmlns="" xmlns:a16="http://schemas.microsoft.com/office/drawing/2014/main" val="3340467135"/>
                    </a:ext>
                  </a:extLst>
                </a:gridCol>
              </a:tblGrid>
              <a:tr h="538425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it-IT" sz="2700" dirty="0" smtClean="0">
                          <a:effectLst/>
                          <a:latin typeface="Segoe UI Light" panose="020B0502040204020203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LSS</a:t>
                      </a:r>
                      <a:endParaRPr lang="it-IT" sz="1500" dirty="0"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endParaRPr lang="it-IT" sz="1200" dirty="0"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endParaRPr lang="it-IT" sz="1200" dirty="0"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endParaRPr lang="it-IT" sz="1200" dirty="0"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endParaRPr lang="it-IT" sz="1200" dirty="0"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endParaRPr lang="it-IT" sz="1200" dirty="0"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endParaRPr lang="it-IT" sz="1200" dirty="0"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endParaRPr lang="it-IT" sz="1200" dirty="0"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endParaRPr lang="it-IT" sz="1200" dirty="0"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469558475"/>
                  </a:ext>
                </a:extLst>
              </a:tr>
              <a:tr h="2687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it-IT" sz="900" cap="small" spc="50">
                          <a:effectLst/>
                          <a:latin typeface="Segoe UI Light" panose="020B0502040204020203" pitchFamily="34" charset="0"/>
                        </a:rPr>
                        <a:t> </a:t>
                      </a:r>
                      <a:endParaRPr lang="it-IT" sz="1500"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it-IT" sz="1100" cap="small" spc="50" dirty="0" err="1" smtClean="0">
                          <a:effectLst/>
                          <a:latin typeface="Segoe UI Light" panose="020B0502040204020203" pitchFamily="34" charset="0"/>
                        </a:rPr>
                        <a:t>Type</a:t>
                      </a:r>
                      <a:endParaRPr lang="it-IT" sz="1100" dirty="0"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it-IT" sz="1100" cap="small" spc="50">
                          <a:effectLst/>
                          <a:latin typeface="Segoe UI Light" panose="020B0502040204020203" pitchFamily="34" charset="0"/>
                        </a:rPr>
                        <a:t>Power</a:t>
                      </a:r>
                      <a:endParaRPr lang="it-IT" sz="1100"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it-IT" sz="1100" cap="small" spc="50">
                          <a:effectLst/>
                          <a:latin typeface="Segoe UI Light" panose="020B0502040204020203" pitchFamily="34" charset="0"/>
                        </a:rPr>
                        <a:t>MTOW</a:t>
                      </a:r>
                      <a:endParaRPr lang="it-IT" sz="1100"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it-IT" sz="1100" cap="small" spc="50">
                          <a:effectLst/>
                          <a:latin typeface="Segoe UI Light" panose="020B0502040204020203" pitchFamily="34" charset="0"/>
                        </a:rPr>
                        <a:t>Payload</a:t>
                      </a:r>
                      <a:endParaRPr lang="it-IT" sz="1100"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it-IT" sz="1100" cap="small" spc="50" dirty="0">
                          <a:effectLst/>
                          <a:latin typeface="Segoe UI Light" panose="020B0502040204020203" pitchFamily="34" charset="0"/>
                        </a:rPr>
                        <a:t>Max </a:t>
                      </a:r>
                      <a:r>
                        <a:rPr lang="it-IT" sz="1100" cap="small" spc="50" dirty="0" smtClean="0">
                          <a:effectLst/>
                          <a:latin typeface="Segoe UI Light" panose="020B0502040204020203" pitchFamily="34" charset="0"/>
                        </a:rPr>
                        <a:t>H </a:t>
                      </a:r>
                      <a:r>
                        <a:rPr lang="it-IT" sz="1100" cap="small" spc="50" dirty="0" err="1">
                          <a:effectLst/>
                          <a:latin typeface="Segoe UI Light" panose="020B0502040204020203" pitchFamily="34" charset="0"/>
                        </a:rPr>
                        <a:t>Speed</a:t>
                      </a:r>
                      <a:endParaRPr lang="it-IT" sz="1100" dirty="0"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it-IT" sz="1100" cap="small" spc="50" dirty="0">
                          <a:effectLst/>
                          <a:latin typeface="Segoe UI Light" panose="020B0502040204020203" pitchFamily="34" charset="0"/>
                        </a:rPr>
                        <a:t>Endurance</a:t>
                      </a:r>
                      <a:endParaRPr lang="it-IT" sz="1100" dirty="0"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it-IT" sz="1100" cap="small" spc="50">
                          <a:effectLst/>
                          <a:latin typeface="Segoe UI Light" panose="020B0502040204020203" pitchFamily="34" charset="0"/>
                        </a:rPr>
                        <a:t>Ceiling</a:t>
                      </a:r>
                      <a:endParaRPr lang="it-IT" sz="1100"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it-IT" sz="1100" cap="small" spc="50" dirty="0" err="1" smtClean="0">
                          <a:effectLst/>
                          <a:latin typeface="Segoe UI Light" panose="020B0502040204020203" pitchFamily="34" charset="0"/>
                        </a:rPr>
                        <a:t>Range</a:t>
                      </a:r>
                      <a:endParaRPr lang="it-IT" sz="1100" dirty="0"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4073512228"/>
                  </a:ext>
                </a:extLst>
              </a:tr>
              <a:tr h="4670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it-IT" sz="900" cap="small" spc="50">
                          <a:effectLst/>
                          <a:latin typeface="Segoe UI Light" panose="020B0502040204020203" pitchFamily="34" charset="0"/>
                        </a:rPr>
                        <a:t>1</a:t>
                      </a:r>
                      <a:endParaRPr lang="it-IT" sz="1500"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it-IT" sz="1100" cap="small" spc="50" dirty="0" smtClean="0">
                          <a:effectLst/>
                          <a:latin typeface="Segoe UI Light" panose="020B0502040204020203" pitchFamily="34" charset="0"/>
                        </a:rPr>
                        <a:t>R</a:t>
                      </a:r>
                      <a:r>
                        <a:rPr lang="hu-HU" sz="1100" cap="small" spc="50" dirty="0" err="1" smtClean="0">
                          <a:effectLst/>
                          <a:latin typeface="Segoe UI Light" panose="020B0502040204020203" pitchFamily="34" charset="0"/>
                        </a:rPr>
                        <a:t>otor</a:t>
                      </a:r>
                      <a:r>
                        <a:rPr lang="hu-HU" sz="1100" cap="small" spc="50" dirty="0" smtClean="0">
                          <a:effectLst/>
                          <a:latin typeface="Segoe UI Light" panose="020B0502040204020203" pitchFamily="34" charset="0"/>
                        </a:rPr>
                        <a:t> </a:t>
                      </a:r>
                      <a:r>
                        <a:rPr lang="it-IT" sz="1100" cap="small" spc="50" dirty="0" smtClean="0">
                          <a:effectLst/>
                          <a:latin typeface="Segoe UI Light" panose="020B0502040204020203" pitchFamily="34" charset="0"/>
                        </a:rPr>
                        <a:t>W</a:t>
                      </a:r>
                      <a:r>
                        <a:rPr lang="hu-HU" sz="1100" cap="small" spc="50" dirty="0" smtClean="0">
                          <a:effectLst/>
                          <a:latin typeface="Segoe UI Light" panose="020B0502040204020203" pitchFamily="34" charset="0"/>
                        </a:rPr>
                        <a:t>ing</a:t>
                      </a:r>
                      <a:endParaRPr lang="it-IT" sz="1100" dirty="0"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it-IT" sz="1100" cap="small" spc="50" dirty="0" err="1">
                          <a:effectLst/>
                          <a:latin typeface="Segoe UI Light" panose="020B0502040204020203" pitchFamily="34" charset="0"/>
                        </a:rPr>
                        <a:t>Electric</a:t>
                      </a:r>
                      <a:endParaRPr lang="it-IT" sz="1100" dirty="0"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it-IT" sz="1100" cap="small" spc="50" dirty="0" smtClean="0">
                          <a:effectLst/>
                          <a:latin typeface="Segoe UI Light" panose="020B0502040204020203" pitchFamily="34" charset="0"/>
                        </a:rPr>
                        <a:t>1,0- 8.0 </a:t>
                      </a:r>
                      <a:r>
                        <a:rPr lang="it-IT" sz="1100" cap="small" spc="50" dirty="0">
                          <a:effectLst/>
                          <a:latin typeface="Segoe UI Light" panose="020B0502040204020203" pitchFamily="34" charset="0"/>
                        </a:rPr>
                        <a:t>Kg</a:t>
                      </a:r>
                      <a:endParaRPr lang="it-IT" sz="1100" dirty="0"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it-IT" sz="1100" cap="small" spc="50" dirty="0" smtClean="0">
                          <a:effectLst/>
                          <a:latin typeface="Segoe UI Light" panose="020B0502040204020203" pitchFamily="34" charset="0"/>
                        </a:rPr>
                        <a:t>300-3000 </a:t>
                      </a:r>
                      <a:r>
                        <a:rPr lang="it-IT" sz="1100" cap="small" spc="50" dirty="0">
                          <a:effectLst/>
                          <a:latin typeface="Segoe UI Light" panose="020B0502040204020203" pitchFamily="34" charset="0"/>
                        </a:rPr>
                        <a:t>gr</a:t>
                      </a:r>
                      <a:endParaRPr lang="it-IT" sz="1100" dirty="0"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it-IT" sz="1100" cap="small" spc="50" dirty="0" smtClean="0">
                          <a:effectLst/>
                          <a:latin typeface="Segoe UI Light" panose="020B0502040204020203" pitchFamily="34" charset="0"/>
                        </a:rPr>
                        <a:t>35 </a:t>
                      </a:r>
                      <a:r>
                        <a:rPr lang="it-IT" sz="1100" cap="small" spc="50" dirty="0">
                          <a:effectLst/>
                          <a:latin typeface="Segoe UI Light" panose="020B0502040204020203" pitchFamily="34" charset="0"/>
                        </a:rPr>
                        <a:t>Km/h</a:t>
                      </a:r>
                      <a:endParaRPr lang="it-IT" sz="1100" dirty="0"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it-IT" sz="1100" cap="small" spc="50" dirty="0" smtClean="0">
                          <a:effectLst/>
                          <a:latin typeface="Segoe UI Light" panose="020B0502040204020203" pitchFamily="34" charset="0"/>
                        </a:rPr>
                        <a:t>40 </a:t>
                      </a:r>
                      <a:r>
                        <a:rPr lang="it-IT" sz="1100" cap="small" spc="50" dirty="0">
                          <a:effectLst/>
                          <a:latin typeface="Segoe UI Light" panose="020B0502040204020203" pitchFamily="34" charset="0"/>
                        </a:rPr>
                        <a:t>‘</a:t>
                      </a:r>
                      <a:endParaRPr lang="it-IT" sz="1100" dirty="0"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it-IT" sz="1100" cap="small" spc="50" dirty="0" smtClean="0">
                          <a:effectLst/>
                          <a:latin typeface="Segoe UI Light" panose="020B0502040204020203" pitchFamily="34" charset="0"/>
                        </a:rPr>
                        <a:t>1000 </a:t>
                      </a:r>
                      <a:r>
                        <a:rPr lang="it-IT" sz="1100" cap="small" spc="50" dirty="0">
                          <a:effectLst/>
                          <a:latin typeface="Segoe UI Light" panose="020B0502040204020203" pitchFamily="34" charset="0"/>
                        </a:rPr>
                        <a:t>m</a:t>
                      </a:r>
                      <a:endParaRPr lang="it-IT" sz="1100" dirty="0"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it-IT" sz="1100" cap="small" spc="50" dirty="0" smtClean="0">
                          <a:effectLst/>
                          <a:latin typeface="Segoe UI Light" panose="020B0502040204020203" pitchFamily="34" charset="0"/>
                        </a:rPr>
                        <a:t>2 </a:t>
                      </a:r>
                      <a:r>
                        <a:rPr lang="it-IT" sz="1100" cap="small" spc="50" dirty="0">
                          <a:effectLst/>
                          <a:latin typeface="Segoe UI Light" panose="020B0502040204020203" pitchFamily="34" charset="0"/>
                        </a:rPr>
                        <a:t>Km</a:t>
                      </a:r>
                      <a:endParaRPr lang="it-IT" sz="1100" dirty="0"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161234530"/>
                  </a:ext>
                </a:extLst>
              </a:tr>
              <a:tr h="4670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it-IT" sz="900" cap="small" spc="50">
                          <a:effectLst/>
                          <a:latin typeface="Segoe UI Light" panose="020B0502040204020203" pitchFamily="34" charset="0"/>
                        </a:rPr>
                        <a:t>2</a:t>
                      </a:r>
                      <a:endParaRPr lang="it-IT" sz="1500"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it-IT" sz="1100" cap="small" spc="50" dirty="0" smtClean="0">
                          <a:effectLst/>
                          <a:latin typeface="Segoe UI Light" panose="020B0502040204020203" pitchFamily="34" charset="0"/>
                        </a:rPr>
                        <a:t>RW/F</a:t>
                      </a:r>
                      <a:r>
                        <a:rPr lang="hu-HU" sz="1100" cap="small" spc="50" dirty="0" err="1" smtClean="0">
                          <a:effectLst/>
                          <a:latin typeface="Segoe UI Light" panose="020B0502040204020203" pitchFamily="34" charset="0"/>
                        </a:rPr>
                        <a:t>ixed</a:t>
                      </a:r>
                      <a:r>
                        <a:rPr lang="it-IT" sz="1100" cap="small" spc="50" dirty="0" smtClean="0">
                          <a:effectLst/>
                          <a:latin typeface="Segoe UI Light" panose="020B0502040204020203" pitchFamily="34" charset="0"/>
                        </a:rPr>
                        <a:t>W</a:t>
                      </a:r>
                      <a:r>
                        <a:rPr lang="hu-HU" sz="1100" cap="small" spc="50" dirty="0" smtClean="0">
                          <a:effectLst/>
                          <a:latin typeface="Segoe UI Light" panose="020B0502040204020203" pitchFamily="34" charset="0"/>
                        </a:rPr>
                        <a:t>ing</a:t>
                      </a:r>
                      <a:endParaRPr lang="it-IT" sz="1100" dirty="0"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it-IT" sz="1100" cap="small" spc="50" dirty="0" err="1">
                          <a:effectLst/>
                          <a:latin typeface="Segoe UI Light" panose="020B0502040204020203" pitchFamily="34" charset="0"/>
                        </a:rPr>
                        <a:t>Electric</a:t>
                      </a:r>
                      <a:endParaRPr lang="it-IT" sz="1100" dirty="0"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it-IT" sz="1100" cap="small" spc="50" dirty="0" smtClean="0">
                          <a:effectLst/>
                          <a:latin typeface="Segoe UI Light" panose="020B0502040204020203" pitchFamily="34" charset="0"/>
                        </a:rPr>
                        <a:t>5-7 </a:t>
                      </a:r>
                      <a:r>
                        <a:rPr lang="it-IT" sz="1100" cap="small" spc="50" dirty="0">
                          <a:effectLst/>
                          <a:latin typeface="Segoe UI Light" panose="020B0502040204020203" pitchFamily="34" charset="0"/>
                        </a:rPr>
                        <a:t>Kg</a:t>
                      </a:r>
                      <a:endParaRPr lang="it-IT" sz="1100" dirty="0"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it-IT" sz="1100" cap="small" spc="50" dirty="0" smtClean="0">
                          <a:effectLst/>
                          <a:latin typeface="Segoe UI Light" panose="020B0502040204020203" pitchFamily="34" charset="0"/>
                        </a:rPr>
                        <a:t>Up to 2000 </a:t>
                      </a:r>
                      <a:r>
                        <a:rPr lang="it-IT" sz="1100" cap="small" spc="50" dirty="0">
                          <a:effectLst/>
                          <a:latin typeface="Segoe UI Light" panose="020B0502040204020203" pitchFamily="34" charset="0"/>
                        </a:rPr>
                        <a:t>gr</a:t>
                      </a:r>
                      <a:endParaRPr lang="it-IT" sz="1100" dirty="0"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it-IT" sz="1100" cap="small" spc="50" dirty="0">
                          <a:effectLst/>
                          <a:latin typeface="Segoe UI Light" panose="020B0502040204020203" pitchFamily="34" charset="0"/>
                        </a:rPr>
                        <a:t>80 Km/h</a:t>
                      </a:r>
                      <a:endParaRPr lang="it-IT" sz="1100" dirty="0"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it-IT" sz="1100" cap="small" spc="50" dirty="0" smtClean="0">
                          <a:effectLst/>
                          <a:latin typeface="Segoe UI Light" panose="020B0502040204020203" pitchFamily="34" charset="0"/>
                        </a:rPr>
                        <a:t>80 </a:t>
                      </a:r>
                      <a:r>
                        <a:rPr lang="it-IT" sz="1100" cap="small" spc="50" dirty="0">
                          <a:effectLst/>
                          <a:latin typeface="Segoe UI Light" panose="020B0502040204020203" pitchFamily="34" charset="0"/>
                        </a:rPr>
                        <a:t>‘</a:t>
                      </a:r>
                      <a:endParaRPr lang="it-IT" sz="1100" dirty="0"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it-IT" sz="1100" cap="small" spc="50" dirty="0" smtClean="0">
                          <a:effectLst/>
                          <a:latin typeface="Segoe UI Light" panose="020B0502040204020203" pitchFamily="34" charset="0"/>
                        </a:rPr>
                        <a:t>2.000 </a:t>
                      </a:r>
                      <a:r>
                        <a:rPr lang="it-IT" sz="1100" cap="small" spc="50" dirty="0">
                          <a:effectLst/>
                          <a:latin typeface="Segoe UI Light" panose="020B0502040204020203" pitchFamily="34" charset="0"/>
                        </a:rPr>
                        <a:t>m</a:t>
                      </a:r>
                      <a:endParaRPr lang="it-IT" sz="1100" dirty="0"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it-IT" sz="1100" cap="small" spc="50" dirty="0" smtClean="0">
                          <a:effectLst/>
                          <a:latin typeface="Segoe UI Light" panose="020B0502040204020203" pitchFamily="34" charset="0"/>
                        </a:rPr>
                        <a:t>10 </a:t>
                      </a:r>
                      <a:r>
                        <a:rPr lang="it-IT" sz="1100" cap="small" spc="50" dirty="0">
                          <a:effectLst/>
                          <a:latin typeface="Segoe UI Light" panose="020B0502040204020203" pitchFamily="34" charset="0"/>
                        </a:rPr>
                        <a:t>Km</a:t>
                      </a:r>
                      <a:endParaRPr lang="it-IT" sz="1100" dirty="0"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204268808"/>
                  </a:ext>
                </a:extLst>
              </a:tr>
              <a:tr h="4670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it-IT" sz="900" cap="small" spc="50" dirty="0" smtClean="0">
                          <a:effectLst/>
                          <a:latin typeface="Segoe UI Light" panose="020B0502040204020203" pitchFamily="34" charset="0"/>
                        </a:rPr>
                        <a:t>3</a:t>
                      </a:r>
                      <a:endParaRPr lang="it-IT" sz="1500" dirty="0"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it-IT" sz="1100" dirty="0" smtClean="0">
                          <a:effectLst/>
                          <a:latin typeface="Segoe UI Light" panose="020B0502040204020203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hu-HU" sz="1100" dirty="0" err="1" smtClean="0">
                          <a:effectLst/>
                          <a:latin typeface="Segoe UI Light" panose="020B0502040204020203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ixed</a:t>
                      </a:r>
                      <a:r>
                        <a:rPr lang="it-IT" sz="1100" dirty="0" smtClean="0">
                          <a:effectLst/>
                          <a:latin typeface="Segoe UI Light" panose="020B0502040204020203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</a:t>
                      </a:r>
                      <a:r>
                        <a:rPr lang="hu-HU" sz="1100" dirty="0" smtClean="0">
                          <a:effectLst/>
                          <a:latin typeface="Segoe UI Light" panose="020B0502040204020203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ing</a:t>
                      </a:r>
                      <a:endParaRPr lang="it-IT" sz="1100" dirty="0"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it-IT" sz="1100" cap="small" spc="50" dirty="0" err="1">
                          <a:effectLst/>
                          <a:latin typeface="Segoe UI Light" panose="020B0502040204020203" pitchFamily="34" charset="0"/>
                        </a:rPr>
                        <a:t>Electric</a:t>
                      </a:r>
                      <a:endParaRPr lang="it-IT" sz="1100" dirty="0"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it-IT" sz="1100" cap="small" spc="50">
                          <a:effectLst/>
                          <a:latin typeface="Segoe UI Light" panose="020B0502040204020203" pitchFamily="34" charset="0"/>
                        </a:rPr>
                        <a:t>9 Kg</a:t>
                      </a:r>
                      <a:endParaRPr lang="it-IT" sz="1100"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it-IT" sz="1100" cap="small" spc="50" dirty="0">
                          <a:effectLst/>
                          <a:latin typeface="Segoe UI Light" panose="020B0502040204020203" pitchFamily="34" charset="0"/>
                        </a:rPr>
                        <a:t>1.500 gr</a:t>
                      </a:r>
                      <a:endParaRPr lang="it-IT" sz="1100" dirty="0"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it-IT" sz="1100" cap="small" spc="50">
                          <a:effectLst/>
                          <a:latin typeface="Segoe UI Light" panose="020B0502040204020203" pitchFamily="34" charset="0"/>
                        </a:rPr>
                        <a:t>120 Km/h</a:t>
                      </a:r>
                      <a:endParaRPr lang="it-IT" sz="1100"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it-IT" sz="1100" cap="small" spc="50" dirty="0">
                          <a:effectLst/>
                          <a:latin typeface="Segoe UI Light" panose="020B0502040204020203" pitchFamily="34" charset="0"/>
                        </a:rPr>
                        <a:t>180 ‘</a:t>
                      </a:r>
                      <a:endParaRPr lang="it-IT" sz="1100" dirty="0"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it-IT" sz="1100" cap="small" spc="50" dirty="0">
                          <a:effectLst/>
                          <a:latin typeface="Segoe UI Light" panose="020B0502040204020203" pitchFamily="34" charset="0"/>
                        </a:rPr>
                        <a:t>3.500 m</a:t>
                      </a:r>
                      <a:endParaRPr lang="it-IT" sz="1100" dirty="0"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900"/>
                        </a:spcAft>
                      </a:pPr>
                      <a:r>
                        <a:rPr lang="it-IT" sz="1100" cap="small" spc="50" dirty="0">
                          <a:effectLst/>
                          <a:latin typeface="Segoe UI Light" panose="020B0502040204020203" pitchFamily="34" charset="0"/>
                        </a:rPr>
                        <a:t>40 Km</a:t>
                      </a:r>
                      <a:endParaRPr lang="it-IT" sz="1100" dirty="0">
                        <a:effectLst/>
                        <a:latin typeface="Segoe UI Ligh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709337657"/>
                  </a:ext>
                </a:extLst>
              </a:tr>
            </a:tbl>
          </a:graphicData>
        </a:graphic>
      </p:graphicFrame>
      <p:pic>
        <p:nvPicPr>
          <p:cNvPr id="1026" name="Picture 2" descr="Risultati immagini per drone swarm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4254" y="2047213"/>
            <a:ext cx="2410802" cy="166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288237" y="1518991"/>
            <a:ext cx="2410802" cy="499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SWARMs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9321" y="4129372"/>
            <a:ext cx="1940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ow </a:t>
            </a:r>
            <a:r>
              <a:rPr lang="en-US" dirty="0" smtClean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mall </a:t>
            </a:r>
            <a:r>
              <a:rPr lang="en-US" dirty="0" smtClean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low 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19645" y="3798118"/>
            <a:ext cx="2777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Simultaneous threats of heterogeneous platforms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6152" name="Picture 8" descr="Kapcsolódó ké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097" y="4139617"/>
            <a:ext cx="2014457" cy="115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églalap 8"/>
          <p:cNvSpPr/>
          <p:nvPr/>
        </p:nvSpPr>
        <p:spPr>
          <a:xfrm>
            <a:off x="277614" y="0"/>
            <a:ext cx="87654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u-HU" sz="2800" b="1" kern="0" dirty="0">
                <a:solidFill>
                  <a:srgbClr val="FFC000"/>
                </a:solidFill>
                <a:latin typeface="Arial Narrow CE"/>
                <a:ea typeface="+mj-ea"/>
                <a:cs typeface="+mj-cs"/>
              </a:rPr>
              <a:t>A repülő </a:t>
            </a:r>
            <a:r>
              <a:rPr lang="hu-HU" sz="2800" b="1" kern="0" dirty="0" err="1">
                <a:solidFill>
                  <a:srgbClr val="FFC000"/>
                </a:solidFill>
                <a:latin typeface="Arial Narrow CE"/>
                <a:ea typeface="+mj-ea"/>
                <a:cs typeface="+mj-cs"/>
              </a:rPr>
              <a:t>drónok</a:t>
            </a:r>
            <a:r>
              <a:rPr lang="hu-HU" sz="2800" b="1" kern="0" dirty="0">
                <a:solidFill>
                  <a:srgbClr val="FFC000"/>
                </a:solidFill>
                <a:latin typeface="Arial Narrow CE"/>
                <a:ea typeface="+mj-ea"/>
                <a:cs typeface="+mj-cs"/>
              </a:rPr>
              <a:t> besorolása: </a:t>
            </a:r>
            <a:r>
              <a:rPr lang="hu-HU" sz="2800" b="1" kern="0" dirty="0" err="1" smtClean="0">
                <a:solidFill>
                  <a:srgbClr val="FFC000"/>
                </a:solidFill>
                <a:latin typeface="Arial Narrow CE"/>
                <a:ea typeface="+mj-ea"/>
                <a:cs typeface="+mj-cs"/>
              </a:rPr>
              <a:t>patrnerünk</a:t>
            </a:r>
            <a:r>
              <a:rPr lang="hu-HU" sz="2800" b="1" kern="0" dirty="0" smtClean="0">
                <a:solidFill>
                  <a:srgbClr val="FFC000"/>
                </a:solidFill>
                <a:latin typeface="Arial Narrow CE"/>
                <a:ea typeface="+mj-ea"/>
                <a:cs typeface="+mj-cs"/>
              </a:rPr>
              <a:t> az </a:t>
            </a:r>
            <a:r>
              <a:rPr lang="hu-HU" sz="2800" b="1" kern="0" dirty="0">
                <a:solidFill>
                  <a:srgbClr val="FFC000"/>
                </a:solidFill>
                <a:latin typeface="Arial Narrow CE"/>
                <a:ea typeface="+mj-ea"/>
                <a:cs typeface="+mj-cs"/>
              </a:rPr>
              <a:t>olasz IDS </a:t>
            </a:r>
            <a:r>
              <a:rPr lang="hu-HU" sz="2800" b="1" kern="0" dirty="0" err="1">
                <a:solidFill>
                  <a:srgbClr val="FFC000"/>
                </a:solidFill>
                <a:latin typeface="Arial Narrow CE"/>
                <a:ea typeface="+mj-ea"/>
                <a:cs typeface="+mj-cs"/>
              </a:rPr>
              <a:t>drónelhárító</a:t>
            </a:r>
            <a:r>
              <a:rPr lang="hu-HU" sz="2800" b="1" kern="0" dirty="0">
                <a:solidFill>
                  <a:srgbClr val="FFC000"/>
                </a:solidFill>
                <a:latin typeface="Arial Narrow CE"/>
                <a:ea typeface="+mj-ea"/>
                <a:cs typeface="+mj-cs"/>
              </a:rPr>
              <a:t> </a:t>
            </a:r>
            <a:r>
              <a:rPr lang="hu-HU" sz="2800" b="1" kern="0" dirty="0" smtClean="0">
                <a:solidFill>
                  <a:srgbClr val="FFC000"/>
                </a:solidFill>
                <a:latin typeface="Arial Narrow CE"/>
                <a:ea typeface="+mj-ea"/>
                <a:cs typeface="+mj-cs"/>
              </a:rPr>
              <a:t>rendszergyártó és technológiaszállító tolmácsolásában</a:t>
            </a:r>
            <a:endParaRPr lang="it-IT" sz="2800" b="1" kern="0" dirty="0">
              <a:solidFill>
                <a:srgbClr val="FFC000"/>
              </a:solidFill>
              <a:latin typeface="Arial Narrow CE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2182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60717" y="260649"/>
            <a:ext cx="8324491" cy="653751"/>
          </a:xfrm>
        </p:spPr>
        <p:txBody>
          <a:bodyPr/>
          <a:lstStyle/>
          <a:p>
            <a:r>
              <a:rPr lang="hu-HU" sz="2800" dirty="0" smtClean="0">
                <a:solidFill>
                  <a:srgbClr val="FFC000"/>
                </a:solidFill>
                <a:latin typeface="Arial Narrow CE"/>
              </a:rPr>
              <a:t>A </a:t>
            </a:r>
            <a:r>
              <a:rPr lang="hu-HU" sz="2800" dirty="0" err="1" smtClean="0">
                <a:solidFill>
                  <a:srgbClr val="FFC000"/>
                </a:solidFill>
                <a:latin typeface="Arial Narrow CE"/>
              </a:rPr>
              <a:t>drónelhárító</a:t>
            </a:r>
            <a:r>
              <a:rPr lang="hu-HU" sz="2800" dirty="0" smtClean="0">
                <a:solidFill>
                  <a:srgbClr val="FFC000"/>
                </a:solidFill>
                <a:latin typeface="Arial Narrow CE"/>
              </a:rPr>
              <a:t> rendszerek általános működési követelményei</a:t>
            </a:r>
            <a:endParaRPr lang="it-IT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it-IT" b="1" dirty="0"/>
          </a:p>
          <a:p>
            <a:pPr marL="0" indent="0">
              <a:buNone/>
            </a:pPr>
            <a:r>
              <a:rPr lang="it-IT" b="1" dirty="0" err="1" smtClean="0">
                <a:solidFill>
                  <a:srgbClr val="FF0000"/>
                </a:solidFill>
              </a:rPr>
              <a:t>Mission</a:t>
            </a:r>
            <a:r>
              <a:rPr lang="it-IT" dirty="0" smtClean="0"/>
              <a:t>: 	</a:t>
            </a:r>
          </a:p>
          <a:p>
            <a:pPr marL="0" indent="0">
              <a:buNone/>
            </a:pPr>
            <a:r>
              <a:rPr lang="it-IT" dirty="0" smtClean="0"/>
              <a:t>to </a:t>
            </a:r>
            <a:r>
              <a:rPr lang="it-IT" dirty="0" err="1" smtClean="0"/>
              <a:t>increase</a:t>
            </a:r>
            <a:r>
              <a:rPr lang="it-IT" dirty="0" smtClean="0"/>
              <a:t> security for </a:t>
            </a:r>
            <a:r>
              <a:rPr lang="it-IT" dirty="0" err="1" smtClean="0"/>
              <a:t>people</a:t>
            </a:r>
            <a:r>
              <a:rPr lang="it-IT" dirty="0" smtClean="0"/>
              <a:t> and </a:t>
            </a:r>
            <a:r>
              <a:rPr lang="it-IT" dirty="0" err="1" smtClean="0"/>
              <a:t>critical</a:t>
            </a:r>
            <a:r>
              <a:rPr lang="it-IT" dirty="0" smtClean="0"/>
              <a:t> </a:t>
            </a:r>
            <a:r>
              <a:rPr lang="it-IT" dirty="0" err="1" smtClean="0"/>
              <a:t>assets</a:t>
            </a:r>
            <a:r>
              <a:rPr lang="it-IT" dirty="0" smtClean="0"/>
              <a:t> by </a:t>
            </a:r>
            <a:r>
              <a:rPr lang="it-IT" dirty="0" err="1" smtClean="0"/>
              <a:t>extending</a:t>
            </a:r>
            <a:r>
              <a:rPr lang="it-IT" dirty="0" smtClean="0"/>
              <a:t> </a:t>
            </a:r>
            <a:r>
              <a:rPr lang="it-IT" dirty="0" err="1" smtClean="0"/>
              <a:t>surveillance</a:t>
            </a:r>
            <a:r>
              <a:rPr lang="it-IT" dirty="0" smtClean="0"/>
              <a:t> and </a:t>
            </a:r>
            <a:r>
              <a:rPr lang="it-IT" dirty="0" err="1" smtClean="0"/>
              <a:t>response</a:t>
            </a:r>
            <a:r>
              <a:rPr lang="it-IT" dirty="0" smtClean="0"/>
              <a:t> </a:t>
            </a:r>
            <a:r>
              <a:rPr lang="it-IT" dirty="0" err="1" smtClean="0"/>
              <a:t>capability</a:t>
            </a:r>
            <a:r>
              <a:rPr lang="it-IT" dirty="0" smtClean="0"/>
              <a:t> to cover the new LSS </a:t>
            </a:r>
            <a:r>
              <a:rPr lang="it-IT" dirty="0" err="1" smtClean="0"/>
              <a:t>threat</a:t>
            </a:r>
            <a:r>
              <a:rPr lang="it-IT" dirty="0" smtClean="0"/>
              <a:t> </a:t>
            </a:r>
            <a:r>
              <a:rPr lang="it-IT" dirty="0" err="1" smtClean="0"/>
              <a:t>paradigm</a:t>
            </a:r>
            <a:endParaRPr lang="en-US" dirty="0"/>
          </a:p>
          <a:p>
            <a:endParaRPr lang="it-IT" dirty="0" smtClean="0"/>
          </a:p>
          <a:p>
            <a:pPr marL="0" indent="0">
              <a:buNone/>
            </a:pPr>
            <a:r>
              <a:rPr lang="it-IT" b="1" dirty="0" err="1" smtClean="0">
                <a:solidFill>
                  <a:srgbClr val="FF0000"/>
                </a:solidFill>
              </a:rPr>
              <a:t>Required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capabilities</a:t>
            </a:r>
            <a:r>
              <a:rPr lang="it-IT" b="1" dirty="0" smtClean="0">
                <a:solidFill>
                  <a:srgbClr val="FF0000"/>
                </a:solidFill>
              </a:rPr>
              <a:t> for the </a:t>
            </a:r>
            <a:r>
              <a:rPr lang="it-IT" b="1" dirty="0" err="1" smtClean="0">
                <a:solidFill>
                  <a:srgbClr val="FF0000"/>
                </a:solidFill>
              </a:rPr>
              <a:t>solution</a:t>
            </a:r>
            <a:r>
              <a:rPr lang="it-IT" b="1" dirty="0" smtClean="0">
                <a:solidFill>
                  <a:srgbClr val="FF0000"/>
                </a:solidFill>
              </a:rPr>
              <a:t>:</a:t>
            </a:r>
          </a:p>
          <a:p>
            <a:endParaRPr lang="it-IT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768300535"/>
              </p:ext>
            </p:extLst>
          </p:nvPr>
        </p:nvGraphicFramePr>
        <p:xfrm>
          <a:off x="395536" y="3843766"/>
          <a:ext cx="8352928" cy="22534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367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63D5997-BDFF-4AC1-A3C2-7C51A995DE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graphicEl>
                                              <a:dgm id="{F63D5997-BDFF-4AC1-A3C2-7C51A995DE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CDDFCB3-C33F-4FA8-A85D-D1C558AE9A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7CDDFCB3-C33F-4FA8-A85D-D1C558AE9A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9F414C7-7FF3-40D1-A344-0772A40BB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graphicEl>
                                              <a:dgm id="{69F414C7-7FF3-40D1-A344-0772A40BB8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7D56BF3-13EE-4A47-8EA3-E0EE7C94EB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17D56BF3-13EE-4A47-8EA3-E0EE7C94EB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167CB39-72C5-4931-B1D1-BB45FD669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graphicEl>
                                              <a:dgm id="{E167CB39-72C5-4931-B1D1-BB45FD669C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50B2D75-3B41-4C89-9B2B-E7B99D6B74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graphicEl>
                                              <a:dgm id="{B50B2D75-3B41-4C89-9B2B-E7B99D6B74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E55DB9C-2396-447A-BFE6-B60EAEE6E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graphicEl>
                                              <a:dgm id="{4E55DB9C-2396-447A-BFE6-B60EAEE6E6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473C892-903B-4810-BEE3-AEE00B247B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graphicEl>
                                              <a:dgm id="{2473C892-903B-4810-BEE3-AEE00B247B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Graphic spid="3" grpId="0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497" y="415924"/>
            <a:ext cx="8469786" cy="472596"/>
          </a:xfrm>
        </p:spPr>
        <p:txBody>
          <a:bodyPr/>
          <a:lstStyle/>
          <a:p>
            <a:r>
              <a:rPr lang="hu-HU" sz="2800" dirty="0">
                <a:solidFill>
                  <a:srgbClr val="FFC000"/>
                </a:solidFill>
              </a:rPr>
              <a:t>A </a:t>
            </a:r>
            <a:r>
              <a:rPr lang="hu-HU" sz="2800" dirty="0" err="1">
                <a:solidFill>
                  <a:srgbClr val="FFC000"/>
                </a:solidFill>
              </a:rPr>
              <a:t>drónelhárító</a:t>
            </a:r>
            <a:r>
              <a:rPr lang="hu-HU" sz="2800" dirty="0">
                <a:solidFill>
                  <a:srgbClr val="FFC000"/>
                </a:solidFill>
              </a:rPr>
              <a:t> rendszerek általános működési </a:t>
            </a:r>
            <a:r>
              <a:rPr lang="hu-HU" sz="2800" dirty="0" smtClean="0">
                <a:solidFill>
                  <a:srgbClr val="FFC000"/>
                </a:solidFill>
              </a:rPr>
              <a:t>követelményei—az IDS megközelítésében</a:t>
            </a:r>
            <a:endParaRPr lang="it-IT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A8CBA-1BAC-AD4C-87FC-E0B2D05F39B6}" type="slidenum">
              <a:rPr lang="it-IT" smtClean="0">
                <a:solidFill>
                  <a:prstClr val="black">
                    <a:tint val="75000"/>
                  </a:prstClr>
                </a:solidFill>
                <a:latin typeface="Segoe UI Light" panose="020B0502040204020203" pitchFamily="34" charset="0"/>
              </a:rPr>
              <a:pPr/>
              <a:t>16</a:t>
            </a:fld>
            <a:endParaRPr lang="it-IT">
              <a:solidFill>
                <a:prstClr val="black">
                  <a:tint val="75000"/>
                </a:prstClr>
              </a:solidFill>
              <a:latin typeface="Segoe UI Light" panose="020B0502040204020203" pitchFamily="34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it-IT" dirty="0" err="1" smtClean="0"/>
              <a:t>Dimensioning</a:t>
            </a:r>
            <a:r>
              <a:rPr lang="it-IT" dirty="0" smtClean="0"/>
              <a:t> the </a:t>
            </a:r>
            <a:r>
              <a:rPr lang="it-IT" dirty="0" err="1" smtClean="0"/>
              <a:t>solution</a:t>
            </a:r>
            <a:endParaRPr lang="it-IT" dirty="0"/>
          </a:p>
        </p:txBody>
      </p:sp>
      <p:grpSp>
        <p:nvGrpSpPr>
          <p:cNvPr id="17" name="Group 16"/>
          <p:cNvGrpSpPr/>
          <p:nvPr/>
        </p:nvGrpSpPr>
        <p:grpSpPr>
          <a:xfrm>
            <a:off x="5446800" y="1075833"/>
            <a:ext cx="3228570" cy="4320000"/>
            <a:chOff x="5446800" y="806875"/>
            <a:chExt cx="3228570" cy="3240000"/>
          </a:xfrm>
        </p:grpSpPr>
        <p:sp>
          <p:nvSpPr>
            <p:cNvPr id="7" name="Oval 6"/>
            <p:cNvSpPr/>
            <p:nvPr/>
          </p:nvSpPr>
          <p:spPr>
            <a:xfrm>
              <a:off x="5446800" y="806875"/>
              <a:ext cx="3228570" cy="3240000"/>
            </a:xfrm>
            <a:prstGeom prst="ellipse">
              <a:avLst/>
            </a:prstGeom>
            <a:noFill/>
            <a:ln>
              <a:solidFill>
                <a:srgbClr val="92D050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>
                <a:latin typeface="Segoe UI Light" panose="020B0502040204020203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346800" y="977639"/>
              <a:ext cx="1524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 smtClean="0">
                  <a:latin typeface="Segoe UI Light" panose="020B0502040204020203" pitchFamily="34" charset="0"/>
                </a:rPr>
                <a:t>Security </a:t>
              </a:r>
              <a:r>
                <a:rPr lang="it-IT" dirty="0" err="1" smtClean="0">
                  <a:latin typeface="Segoe UI Light" panose="020B0502040204020203" pitchFamily="34" charset="0"/>
                </a:rPr>
                <a:t>Belt</a:t>
              </a:r>
              <a:endParaRPr lang="it-IT" dirty="0">
                <a:latin typeface="Segoe UI Light" panose="020B0502040204020203" pitchFamily="34" charset="0"/>
              </a:endParaRPr>
            </a:p>
          </p:txBody>
        </p:sp>
      </p:grpSp>
      <p:sp>
        <p:nvSpPr>
          <p:cNvPr id="6" name="Oval 5"/>
          <p:cNvSpPr/>
          <p:nvPr/>
        </p:nvSpPr>
        <p:spPr>
          <a:xfrm>
            <a:off x="6346800" y="2275833"/>
            <a:ext cx="1440000" cy="192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latin typeface="Segoe UI Light" panose="020B0502040204020203" pitchFamily="34" charset="0"/>
              </a:rPr>
              <a:t>Red Zone</a:t>
            </a:r>
            <a:br>
              <a:rPr lang="it-IT" dirty="0" smtClean="0">
                <a:latin typeface="Segoe UI Light" panose="020B0502040204020203" pitchFamily="34" charset="0"/>
              </a:rPr>
            </a:br>
            <a:endParaRPr lang="it-IT" sz="1050" dirty="0">
              <a:latin typeface="Segoe UI Light" panose="020B0502040204020203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77378" y="2332663"/>
            <a:ext cx="5245522" cy="1013936"/>
            <a:chOff x="177378" y="1749497"/>
            <a:chExt cx="5245522" cy="760452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1331800" y="2415350"/>
              <a:ext cx="4091100" cy="0"/>
            </a:xfrm>
            <a:prstGeom prst="line">
              <a:avLst/>
            </a:prstGeom>
            <a:ln w="57150">
              <a:solidFill>
                <a:schemeClr val="bg1">
                  <a:lumMod val="65000"/>
                </a:schemeClr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307899" y="2107260"/>
              <a:ext cx="3861458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err="1" smtClean="0">
                  <a:latin typeface="Segoe UI Light" panose="020B0502040204020203" pitchFamily="34" charset="0"/>
                </a:rPr>
                <a:t>Approaching</a:t>
              </a:r>
              <a:r>
                <a:rPr lang="it-IT" sz="1200" dirty="0" smtClean="0">
                  <a:latin typeface="Segoe UI Light" panose="020B0502040204020203" pitchFamily="34" charset="0"/>
                </a:rPr>
                <a:t> </a:t>
              </a:r>
              <a:r>
                <a:rPr lang="it-IT" sz="1200" dirty="0" err="1" smtClean="0">
                  <a:latin typeface="Segoe UI Light" panose="020B0502040204020203" pitchFamily="34" charset="0"/>
                </a:rPr>
                <a:t>threat</a:t>
              </a:r>
              <a:r>
                <a:rPr lang="it-IT" sz="1200" dirty="0" smtClean="0">
                  <a:latin typeface="Segoe UI Light" panose="020B0502040204020203" pitchFamily="34" charset="0"/>
                </a:rPr>
                <a:t>  V=40 m/s (144 km/h) </a:t>
              </a:r>
              <a:r>
                <a:rPr lang="it-IT" sz="1200" i="1" dirty="0" smtClean="0">
                  <a:solidFill>
                    <a:srgbClr val="FF0000"/>
                  </a:solidFill>
                  <a:latin typeface="Segoe UI Light" panose="020B0502040204020203" pitchFamily="34" charset="0"/>
                </a:rPr>
                <a:t>RADIAL </a:t>
              </a:r>
              <a:endParaRPr lang="it-IT" sz="1200" i="1" dirty="0">
                <a:solidFill>
                  <a:srgbClr val="FF0000"/>
                </a:solidFill>
                <a:latin typeface="Segoe UI Light" panose="020B0502040204020203" pitchFamily="34" charset="0"/>
              </a:endParaRPr>
            </a:p>
          </p:txBody>
        </p:sp>
        <p:pic>
          <p:nvPicPr>
            <p:cNvPr id="2050" name="Picture 2" descr="Risultati immagini per drone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378" y="1749497"/>
              <a:ext cx="1831845" cy="760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Group 2051"/>
          <p:cNvGrpSpPr/>
          <p:nvPr/>
        </p:nvGrpSpPr>
        <p:grpSpPr>
          <a:xfrm>
            <a:off x="4338159" y="5558819"/>
            <a:ext cx="4440948" cy="383044"/>
            <a:chOff x="4338159" y="4169117"/>
            <a:chExt cx="4440948" cy="287283"/>
          </a:xfrm>
        </p:grpSpPr>
        <p:cxnSp>
          <p:nvCxnSpPr>
            <p:cNvPr id="18" name="Straight Arrow Connector 17"/>
            <p:cNvCxnSpPr/>
            <p:nvPr/>
          </p:nvCxnSpPr>
          <p:spPr>
            <a:xfrm flipV="1">
              <a:off x="4338159" y="4169117"/>
              <a:ext cx="4440948" cy="1771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7959783" y="4179401"/>
              <a:ext cx="7304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latin typeface="Segoe UI Light" panose="020B0502040204020203" pitchFamily="34" charset="0"/>
                </a:rPr>
                <a:t>Time</a:t>
              </a:r>
              <a:endParaRPr lang="it-IT" dirty="0">
                <a:latin typeface="Segoe UI Light" panose="020B0502040204020203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312836" y="2498723"/>
            <a:ext cx="1385987" cy="3547646"/>
            <a:chOff x="5312835" y="1874042"/>
            <a:chExt cx="1385987" cy="2660735"/>
          </a:xfrm>
        </p:grpSpPr>
        <p:grpSp>
          <p:nvGrpSpPr>
            <p:cNvPr id="29" name="Group 28"/>
            <p:cNvGrpSpPr/>
            <p:nvPr/>
          </p:nvGrpSpPr>
          <p:grpSpPr>
            <a:xfrm>
              <a:off x="5312835" y="1886620"/>
              <a:ext cx="411288" cy="2648157"/>
              <a:chOff x="5308575" y="1857825"/>
              <a:chExt cx="411288" cy="2648157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 flipH="1" flipV="1">
                <a:off x="5446800" y="1857825"/>
                <a:ext cx="0" cy="241200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>
                <a:off x="5308575" y="4228983"/>
                <a:ext cx="41128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>
                    <a:latin typeface="Segoe UI Light" panose="020B0502040204020203" pitchFamily="34" charset="0"/>
                  </a:rPr>
                  <a:t>T</a:t>
                </a:r>
                <a:r>
                  <a:rPr lang="it-IT" baseline="-25000" dirty="0" smtClean="0">
                    <a:latin typeface="Segoe UI Light" panose="020B0502040204020203" pitchFamily="34" charset="0"/>
                  </a:rPr>
                  <a:t>o</a:t>
                </a:r>
                <a:endParaRPr lang="it-IT" baseline="-25000" dirty="0">
                  <a:latin typeface="Segoe UI Light" panose="020B0502040204020203" pitchFamily="34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5935597" y="1874042"/>
              <a:ext cx="520435" cy="2660735"/>
              <a:chOff x="5932190" y="1857825"/>
              <a:chExt cx="520435" cy="2660735"/>
            </a:xfrm>
          </p:grpSpPr>
          <p:cxnSp>
            <p:nvCxnSpPr>
              <p:cNvPr id="19" name="Straight Connector 18"/>
              <p:cNvCxnSpPr/>
              <p:nvPr/>
            </p:nvCxnSpPr>
            <p:spPr>
              <a:xfrm flipH="1" flipV="1">
                <a:off x="6080761" y="1857825"/>
                <a:ext cx="0" cy="241200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5932190" y="4241561"/>
                <a:ext cx="5204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>
                    <a:latin typeface="Segoe UI Light" panose="020B0502040204020203" pitchFamily="34" charset="0"/>
                  </a:rPr>
                  <a:t>T</a:t>
                </a:r>
                <a:r>
                  <a:rPr lang="it-IT" baseline="-25000" dirty="0">
                    <a:latin typeface="Segoe UI Light" panose="020B0502040204020203" pitchFamily="34" charset="0"/>
                  </a:rPr>
                  <a:t>1</a:t>
                </a: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6213241" y="1874042"/>
              <a:ext cx="485581" cy="2660735"/>
              <a:chOff x="6342567" y="1862069"/>
              <a:chExt cx="485581" cy="2660735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 flipH="1" flipV="1">
                <a:off x="6479533" y="1862069"/>
                <a:ext cx="0" cy="241200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6342567" y="4245805"/>
                <a:ext cx="48558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>
                    <a:latin typeface="Segoe UI Light" panose="020B0502040204020203" pitchFamily="34" charset="0"/>
                  </a:rPr>
                  <a:t>T</a:t>
                </a:r>
                <a:r>
                  <a:rPr lang="it-IT" baseline="-25000" dirty="0" smtClean="0">
                    <a:latin typeface="Segoe UI Light" panose="020B0502040204020203" pitchFamily="34" charset="0"/>
                  </a:rPr>
                  <a:t>2</a:t>
                </a:r>
                <a:endParaRPr lang="it-IT" baseline="-25000" dirty="0">
                  <a:latin typeface="Segoe UI Light" panose="020B0502040204020203" pitchFamily="34" charset="0"/>
                </a:endParaRPr>
              </a:p>
            </p:txBody>
          </p:sp>
        </p:grpSp>
      </p:grpSp>
      <p:grpSp>
        <p:nvGrpSpPr>
          <p:cNvPr id="2051" name="Group 2050"/>
          <p:cNvGrpSpPr/>
          <p:nvPr/>
        </p:nvGrpSpPr>
        <p:grpSpPr>
          <a:xfrm>
            <a:off x="1336354" y="3349057"/>
            <a:ext cx="3933968" cy="1384995"/>
            <a:chOff x="1336354" y="2511792"/>
            <a:chExt cx="3933968" cy="1038746"/>
          </a:xfrm>
        </p:grpSpPr>
        <p:sp>
          <p:nvSpPr>
            <p:cNvPr id="27" name="TextBox 26"/>
            <p:cNvSpPr txBox="1"/>
            <p:nvPr/>
          </p:nvSpPr>
          <p:spPr>
            <a:xfrm>
              <a:off x="1336354" y="2511792"/>
              <a:ext cx="3303036" cy="1038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Segoe UI Light" panose="020B0502040204020203" pitchFamily="34" charset="0"/>
                </a:rPr>
                <a:t>T</a:t>
              </a:r>
              <a:r>
                <a:rPr lang="it-IT" sz="1200" baseline="-25000" dirty="0">
                  <a:latin typeface="Segoe UI Light" panose="020B0502040204020203" pitchFamily="34" charset="0"/>
                </a:rPr>
                <a:t>2</a:t>
              </a:r>
              <a:r>
                <a:rPr lang="it-IT" sz="1200" dirty="0">
                  <a:latin typeface="Segoe UI Light" panose="020B0502040204020203" pitchFamily="34" charset="0"/>
                </a:rPr>
                <a:t> = </a:t>
              </a:r>
              <a:r>
                <a:rPr lang="it-IT" sz="1200" dirty="0" smtClean="0">
                  <a:latin typeface="Segoe UI Light" panose="020B0502040204020203" pitchFamily="34" charset="0"/>
                </a:rPr>
                <a:t>C</a:t>
              </a:r>
              <a:r>
                <a:rPr lang="hu-HU" sz="1200" dirty="0" err="1" smtClean="0">
                  <a:latin typeface="Segoe UI Light" panose="020B0502040204020203" pitchFamily="34" charset="0"/>
                </a:rPr>
                <a:t>ounteraction</a:t>
              </a:r>
              <a:r>
                <a:rPr lang="it-IT" sz="1200" dirty="0" smtClean="0">
                  <a:latin typeface="Segoe UI Light" panose="020B0502040204020203" pitchFamily="34" charset="0"/>
                </a:rPr>
                <a:t> </a:t>
              </a:r>
              <a:r>
                <a:rPr lang="it-IT" sz="1200" dirty="0">
                  <a:latin typeface="Segoe UI Light" panose="020B0502040204020203" pitchFamily="34" charset="0"/>
                </a:rPr>
                <a:t>(hyp: 5 sec)</a:t>
              </a:r>
            </a:p>
            <a:p>
              <a:r>
                <a:rPr lang="it-IT" sz="1200" dirty="0">
                  <a:latin typeface="Segoe UI Light" panose="020B0502040204020203" pitchFamily="34" charset="0"/>
                </a:rPr>
                <a:t>T</a:t>
              </a:r>
              <a:r>
                <a:rPr lang="it-IT" sz="1200" baseline="-25000" dirty="0">
                  <a:latin typeface="Segoe UI Light" panose="020B0502040204020203" pitchFamily="34" charset="0"/>
                </a:rPr>
                <a:t>1</a:t>
              </a:r>
              <a:r>
                <a:rPr lang="it-IT" sz="1200" dirty="0">
                  <a:latin typeface="Segoe UI Light" panose="020B0502040204020203" pitchFamily="34" charset="0"/>
                </a:rPr>
                <a:t> = </a:t>
              </a:r>
              <a:r>
                <a:rPr lang="it-IT" sz="1200" dirty="0" err="1">
                  <a:latin typeface="Segoe UI Light" panose="020B0502040204020203" pitchFamily="34" charset="0"/>
                </a:rPr>
                <a:t>Threat</a:t>
              </a:r>
              <a:r>
                <a:rPr lang="it-IT" sz="1200" dirty="0">
                  <a:latin typeface="Segoe UI Light" panose="020B0502040204020203" pitchFamily="34" charset="0"/>
                </a:rPr>
                <a:t> </a:t>
              </a:r>
              <a:r>
                <a:rPr lang="it-IT" sz="1200" dirty="0" err="1">
                  <a:latin typeface="Segoe UI Light" panose="020B0502040204020203" pitchFamily="34" charset="0"/>
                </a:rPr>
                <a:t>assessment</a:t>
              </a:r>
              <a:r>
                <a:rPr lang="it-IT" sz="1200" dirty="0">
                  <a:latin typeface="Segoe UI Light" panose="020B0502040204020203" pitchFamily="34" charset="0"/>
                </a:rPr>
                <a:t> (</a:t>
              </a:r>
              <a:r>
                <a:rPr lang="it-IT" sz="1200" dirty="0" err="1">
                  <a:latin typeface="Segoe UI Light" panose="020B0502040204020203" pitchFamily="34" charset="0"/>
                </a:rPr>
                <a:t>hyp</a:t>
              </a:r>
              <a:r>
                <a:rPr lang="it-IT" sz="1200" dirty="0">
                  <a:latin typeface="Segoe UI Light" panose="020B0502040204020203" pitchFamily="34" charset="0"/>
                </a:rPr>
                <a:t>: 15 sec)</a:t>
              </a:r>
            </a:p>
            <a:p>
              <a:endParaRPr lang="hu-HU" sz="1200" dirty="0" smtClean="0">
                <a:latin typeface="Segoe UI Light" panose="020B0502040204020203" pitchFamily="34" charset="0"/>
              </a:endParaRPr>
            </a:p>
            <a:p>
              <a:endParaRPr lang="hu-HU" sz="1200" dirty="0">
                <a:latin typeface="Segoe UI Light" panose="020B0502040204020203" pitchFamily="34" charset="0"/>
              </a:endParaRPr>
            </a:p>
            <a:p>
              <a:endParaRPr lang="hu-HU" sz="1200" dirty="0" smtClean="0">
                <a:latin typeface="Segoe UI Light" panose="020B0502040204020203" pitchFamily="34" charset="0"/>
              </a:endParaRPr>
            </a:p>
            <a:p>
              <a:endParaRPr lang="hu-HU" sz="1200" dirty="0">
                <a:latin typeface="Segoe UI Light" panose="020B0502040204020203" pitchFamily="34" charset="0"/>
              </a:endParaRPr>
            </a:p>
            <a:p>
              <a:r>
                <a:rPr lang="it-IT" sz="1200" dirty="0" smtClean="0">
                  <a:latin typeface="Segoe UI Light" panose="020B0502040204020203" pitchFamily="34" charset="0"/>
                </a:rPr>
                <a:t>T</a:t>
              </a:r>
              <a:r>
                <a:rPr lang="it-IT" sz="1200" baseline="-25000" dirty="0" smtClean="0">
                  <a:latin typeface="Segoe UI Light" panose="020B0502040204020203" pitchFamily="34" charset="0"/>
                </a:rPr>
                <a:t>0</a:t>
              </a:r>
              <a:r>
                <a:rPr lang="it-IT" sz="1200" dirty="0" smtClean="0">
                  <a:latin typeface="Segoe UI Light" panose="020B0502040204020203" pitchFamily="34" charset="0"/>
                </a:rPr>
                <a:t> = Detection</a:t>
              </a:r>
            </a:p>
          </p:txBody>
        </p:sp>
        <p:grpSp>
          <p:nvGrpSpPr>
            <p:cNvPr id="2048" name="Group 2047"/>
            <p:cNvGrpSpPr/>
            <p:nvPr/>
          </p:nvGrpSpPr>
          <p:grpSpPr>
            <a:xfrm>
              <a:off x="3640347" y="2521753"/>
              <a:ext cx="1629975" cy="329531"/>
              <a:chOff x="3636940" y="2505536"/>
              <a:chExt cx="1629975" cy="329531"/>
            </a:xfrm>
          </p:grpSpPr>
          <p:sp>
            <p:nvSpPr>
              <p:cNvPr id="3" name="Right Brace 2"/>
              <p:cNvSpPr/>
              <p:nvPr/>
            </p:nvSpPr>
            <p:spPr>
              <a:xfrm>
                <a:off x="3636940" y="2505536"/>
                <a:ext cx="252972" cy="329531"/>
              </a:xfrm>
              <a:prstGeom prst="rightBrace">
                <a:avLst/>
              </a:prstGeom>
              <a:ln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857992" y="2627318"/>
                <a:ext cx="1408923" cy="2077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dirty="0" smtClean="0">
                    <a:solidFill>
                      <a:srgbClr val="C00000"/>
                    </a:solidFill>
                    <a:latin typeface="Segoe UI Light" panose="020B0502040204020203" pitchFamily="34" charset="0"/>
                  </a:rPr>
                  <a:t>=800 m</a:t>
                </a:r>
                <a:endParaRPr lang="it-IT" sz="1200" dirty="0">
                  <a:solidFill>
                    <a:srgbClr val="C00000"/>
                  </a:solidFill>
                  <a:latin typeface="Segoe UI Light" panose="020B0502040204020203" pitchFamily="34" charset="0"/>
                </a:endParaRPr>
              </a:p>
            </p:txBody>
          </p:sp>
        </p:grpSp>
      </p:grpSp>
      <p:sp>
        <p:nvSpPr>
          <p:cNvPr id="26" name="TextBox 25"/>
          <p:cNvSpPr txBox="1"/>
          <p:nvPr/>
        </p:nvSpPr>
        <p:spPr>
          <a:xfrm>
            <a:off x="218261" y="1442017"/>
            <a:ext cx="41198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latin typeface="Segoe UI Light" panose="020B0502040204020203" pitchFamily="34" charset="0"/>
              </a:rPr>
              <a:t>‘’…to create a security belt around the critical areas to guarantee appropriate response to be set in time’’ </a:t>
            </a:r>
            <a:endParaRPr lang="hu-HU" sz="1200" dirty="0" smtClean="0">
              <a:latin typeface="Segoe UI Light" panose="020B0502040204020203" pitchFamily="34" charset="0"/>
            </a:endParaRPr>
          </a:p>
          <a:p>
            <a:r>
              <a:rPr lang="hu-HU" sz="1200" dirty="0" smtClean="0">
                <a:sym typeface="Wingdings" panose="05000000000000000000" pitchFamily="2" charset="2"/>
              </a:rPr>
              <a:t>Italian </a:t>
            </a:r>
            <a:r>
              <a:rPr lang="it-IT" sz="1200" dirty="0" smtClean="0">
                <a:sym typeface="Wingdings" panose="05000000000000000000" pitchFamily="2" charset="2"/>
              </a:rPr>
              <a:t>MoD </a:t>
            </a:r>
            <a:r>
              <a:rPr lang="it-IT" sz="1200" dirty="0">
                <a:sym typeface="Wingdings" panose="05000000000000000000" pitchFamily="2" charset="2"/>
              </a:rPr>
              <a:t>gave </a:t>
            </a:r>
            <a:r>
              <a:rPr lang="hu-HU" sz="1200" dirty="0" smtClean="0">
                <a:sym typeface="Wingdings" panose="05000000000000000000" pitchFamily="2" charset="2"/>
              </a:rPr>
              <a:t>IDS</a:t>
            </a:r>
            <a:r>
              <a:rPr lang="it-IT" sz="1200" dirty="0" smtClean="0">
                <a:sym typeface="Wingdings" panose="05000000000000000000" pitchFamily="2" charset="2"/>
              </a:rPr>
              <a:t> </a:t>
            </a:r>
            <a:r>
              <a:rPr lang="it-IT" sz="1200" dirty="0">
                <a:sym typeface="Wingdings" panose="05000000000000000000" pitchFamily="2" charset="2"/>
              </a:rPr>
              <a:t>a requirement of 20 sec from detection to </a:t>
            </a:r>
            <a:r>
              <a:rPr lang="it-IT" sz="1200" dirty="0" smtClean="0">
                <a:sym typeface="Wingdings" panose="05000000000000000000" pitchFamily="2" charset="2"/>
              </a:rPr>
              <a:t>co</a:t>
            </a:r>
            <a:r>
              <a:rPr lang="hu-HU" sz="1200" dirty="0" err="1" smtClean="0">
                <a:sym typeface="Wingdings" panose="05000000000000000000" pitchFamily="2" charset="2"/>
              </a:rPr>
              <a:t>unteraction</a:t>
            </a:r>
            <a:r>
              <a:rPr lang="hu-HU" sz="1200" dirty="0" smtClean="0">
                <a:sym typeface="Wingdings" panose="05000000000000000000" pitchFamily="2" charset="2"/>
              </a:rPr>
              <a:t>.</a:t>
            </a:r>
            <a:endParaRPr lang="it-IT" sz="1200" dirty="0">
              <a:latin typeface="Segoe UI Light" panose="020B0502040204020203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8994" y="4908863"/>
            <a:ext cx="51429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Feel comfortable?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dirty="0" err="1" smtClean="0">
                <a:latin typeface="Segoe UI Light" panose="020B0502040204020203" pitchFamily="34" charset="0"/>
              </a:rPr>
              <a:t>Upper</a:t>
            </a:r>
            <a:r>
              <a:rPr lang="it-IT" sz="1200" dirty="0" smtClean="0">
                <a:latin typeface="Segoe UI Light" panose="020B0502040204020203" pitchFamily="34" charset="0"/>
              </a:rPr>
              <a:t> </a:t>
            </a:r>
            <a:r>
              <a:rPr lang="it-IT" sz="1200" dirty="0" err="1" smtClean="0">
                <a:latin typeface="Segoe UI Light" panose="020B0502040204020203" pitchFamily="34" charset="0"/>
              </a:rPr>
              <a:t>level</a:t>
            </a:r>
            <a:r>
              <a:rPr lang="it-IT" sz="1200" dirty="0" smtClean="0">
                <a:latin typeface="Segoe UI Light" panose="020B0502040204020203" pitchFamily="34" charset="0"/>
              </a:rPr>
              <a:t> C&amp;C </a:t>
            </a:r>
            <a:r>
              <a:rPr lang="it-IT" sz="1200" dirty="0" err="1" smtClean="0">
                <a:latin typeface="Segoe UI Light" panose="020B0502040204020203" pitchFamily="34" charset="0"/>
              </a:rPr>
              <a:t>coordination</a:t>
            </a:r>
            <a:r>
              <a:rPr lang="it-IT" sz="1200" dirty="0" smtClean="0">
                <a:latin typeface="Segoe UI Light" panose="020B0502040204020203" pitchFamily="34" charset="0"/>
              </a:rPr>
              <a:t> </a:t>
            </a:r>
            <a:r>
              <a:rPr lang="it-IT" sz="1200" dirty="0" err="1" smtClean="0">
                <a:latin typeface="Segoe UI Light" panose="020B0502040204020203" pitchFamily="34" charset="0"/>
              </a:rPr>
              <a:t>needed</a:t>
            </a:r>
            <a:endParaRPr lang="it-IT" sz="1200" dirty="0" smtClean="0">
              <a:latin typeface="Segoe UI Light" panose="020B050204020402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dirty="0" err="1" smtClean="0">
                <a:latin typeface="Segoe UI Light" panose="020B0502040204020203" pitchFamily="34" charset="0"/>
              </a:rPr>
              <a:t>Possible</a:t>
            </a:r>
            <a:r>
              <a:rPr lang="it-IT" sz="1200" dirty="0" smtClean="0">
                <a:latin typeface="Segoe UI Light" panose="020B0502040204020203" pitchFamily="34" charset="0"/>
              </a:rPr>
              <a:t> multiple targets to be </a:t>
            </a:r>
            <a:r>
              <a:rPr lang="it-IT" sz="1200" dirty="0" err="1" smtClean="0">
                <a:latin typeface="Segoe UI Light" panose="020B0502040204020203" pitchFamily="34" charset="0"/>
              </a:rPr>
              <a:t>managed</a:t>
            </a:r>
            <a:endParaRPr lang="it-IT" sz="1200" dirty="0" smtClean="0">
              <a:latin typeface="Segoe UI Light" panose="020B050204020402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dirty="0" smtClean="0">
                <a:latin typeface="Segoe UI Light" panose="020B0502040204020203" pitchFamily="34" charset="0"/>
              </a:rPr>
              <a:t>Stress </a:t>
            </a:r>
            <a:r>
              <a:rPr lang="it-IT" sz="1200" dirty="0" err="1" smtClean="0">
                <a:latin typeface="Segoe UI Light" panose="020B0502040204020203" pitchFamily="34" charset="0"/>
              </a:rPr>
              <a:t>conditions</a:t>
            </a:r>
            <a:r>
              <a:rPr lang="it-IT" sz="1200" dirty="0" smtClean="0">
                <a:latin typeface="Segoe UI Light" panose="020B0502040204020203" pitchFamily="34" charset="0"/>
              </a:rPr>
              <a:t> </a:t>
            </a:r>
            <a:r>
              <a:rPr lang="it-IT" sz="1200" dirty="0" err="1" smtClean="0">
                <a:latin typeface="Segoe UI Light" panose="020B0502040204020203" pitchFamily="34" charset="0"/>
              </a:rPr>
              <a:t>depending</a:t>
            </a:r>
            <a:r>
              <a:rPr lang="it-IT" sz="1200" dirty="0" smtClean="0">
                <a:latin typeface="Segoe UI Light" panose="020B0502040204020203" pitchFamily="34" charset="0"/>
              </a:rPr>
              <a:t> on the scenario </a:t>
            </a:r>
            <a:r>
              <a:rPr lang="it-IT" sz="1200" dirty="0" err="1" smtClean="0">
                <a:latin typeface="Segoe UI Light" panose="020B0502040204020203" pitchFamily="34" charset="0"/>
              </a:rPr>
              <a:t>might</a:t>
            </a:r>
            <a:r>
              <a:rPr lang="it-IT" sz="1200" dirty="0" smtClean="0">
                <a:latin typeface="Segoe UI Light" panose="020B0502040204020203" pitchFamily="34" charset="0"/>
              </a:rPr>
              <a:t> </a:t>
            </a:r>
            <a:r>
              <a:rPr lang="it-IT" sz="1200" dirty="0" err="1" smtClean="0">
                <a:latin typeface="Segoe UI Light" panose="020B0502040204020203" pitchFamily="34" charset="0"/>
              </a:rPr>
              <a:t>apply</a:t>
            </a:r>
            <a:endParaRPr lang="it-IT" sz="1200" dirty="0" smtClean="0">
              <a:latin typeface="Segoe UI Light" panose="020B050204020402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dirty="0" err="1" smtClean="0">
                <a:latin typeface="Segoe UI Light" panose="020B0502040204020203" pitchFamily="34" charset="0"/>
              </a:rPr>
              <a:t>Evolving</a:t>
            </a:r>
            <a:r>
              <a:rPr lang="it-IT" sz="1200" dirty="0" smtClean="0">
                <a:latin typeface="Segoe UI Light" panose="020B0502040204020203" pitchFamily="34" charset="0"/>
              </a:rPr>
              <a:t> </a:t>
            </a:r>
            <a:r>
              <a:rPr lang="it-IT" sz="1200" dirty="0" err="1" smtClean="0">
                <a:latin typeface="Segoe UI Light" panose="020B0502040204020203" pitchFamily="34" charset="0"/>
              </a:rPr>
              <a:t>threats</a:t>
            </a:r>
            <a:r>
              <a:rPr lang="it-IT" sz="1200" dirty="0" smtClean="0">
                <a:latin typeface="Segoe UI Light" panose="020B0502040204020203" pitchFamily="34" charset="0"/>
              </a:rPr>
              <a:t> </a:t>
            </a:r>
            <a:r>
              <a:rPr lang="it-IT" sz="1200" dirty="0" err="1" smtClean="0">
                <a:latin typeface="Segoe UI Light" panose="020B0502040204020203" pitchFamily="34" charset="0"/>
              </a:rPr>
              <a:t>could</a:t>
            </a:r>
            <a:r>
              <a:rPr lang="it-IT" sz="1200" dirty="0" smtClean="0">
                <a:latin typeface="Segoe UI Light" panose="020B0502040204020203" pitchFamily="34" charset="0"/>
              </a:rPr>
              <a:t> impact on time </a:t>
            </a:r>
            <a:r>
              <a:rPr lang="it-IT" sz="1200" dirty="0" err="1" smtClean="0">
                <a:latin typeface="Segoe UI Light" panose="020B0502040204020203" pitchFamily="34" charset="0"/>
              </a:rPr>
              <a:t>required</a:t>
            </a:r>
            <a:r>
              <a:rPr lang="it-IT" sz="1200" dirty="0" smtClean="0">
                <a:latin typeface="Segoe UI Light" panose="020B0502040204020203" pitchFamily="34" charset="0"/>
              </a:rPr>
              <a:t> for </a:t>
            </a:r>
            <a:r>
              <a:rPr lang="it-IT" sz="1200" dirty="0" err="1" smtClean="0">
                <a:latin typeface="Segoe UI Light" panose="020B0502040204020203" pitchFamily="34" charset="0"/>
              </a:rPr>
              <a:t>threat</a:t>
            </a:r>
            <a:r>
              <a:rPr lang="it-IT" sz="1200" dirty="0" smtClean="0">
                <a:latin typeface="Segoe UI Light" panose="020B0502040204020203" pitchFamily="34" charset="0"/>
              </a:rPr>
              <a:t> </a:t>
            </a:r>
            <a:r>
              <a:rPr lang="it-IT" sz="1200" dirty="0" err="1" smtClean="0">
                <a:latin typeface="Segoe UI Light" panose="020B0502040204020203" pitchFamily="34" charset="0"/>
              </a:rPr>
              <a:t>level</a:t>
            </a:r>
            <a:r>
              <a:rPr lang="it-IT" sz="1200" dirty="0" smtClean="0">
                <a:latin typeface="Segoe UI Light" panose="020B0502040204020203" pitchFamily="34" charset="0"/>
              </a:rPr>
              <a:t> </a:t>
            </a:r>
            <a:r>
              <a:rPr lang="it-IT" sz="1200" dirty="0" err="1" smtClean="0">
                <a:latin typeface="Segoe UI Light" panose="020B0502040204020203" pitchFamily="34" charset="0"/>
              </a:rPr>
              <a:t>assessment</a:t>
            </a:r>
            <a:endParaRPr lang="it-IT" sz="1200" dirty="0" smtClean="0">
              <a:latin typeface="Segoe UI Light" panose="020B050204020402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dirty="0" err="1" smtClean="0">
                <a:latin typeface="Segoe UI Light" panose="020B0502040204020203" pitchFamily="34" charset="0"/>
              </a:rPr>
              <a:t>Unknown</a:t>
            </a:r>
            <a:r>
              <a:rPr lang="it-IT" sz="1200" dirty="0" smtClean="0">
                <a:latin typeface="Segoe UI Light" panose="020B0502040204020203" pitchFamily="34" charset="0"/>
              </a:rPr>
              <a:t> </a:t>
            </a:r>
            <a:r>
              <a:rPr lang="it-IT" sz="1200" dirty="0" err="1" smtClean="0">
                <a:latin typeface="Segoe UI Light" panose="020B0502040204020203" pitchFamily="34" charset="0"/>
              </a:rPr>
              <a:t>situations</a:t>
            </a:r>
            <a:r>
              <a:rPr lang="it-IT" sz="1200" dirty="0" smtClean="0">
                <a:latin typeface="Segoe UI Light" panose="020B0502040204020203" pitchFamily="34" charset="0"/>
              </a:rPr>
              <a:t> call for </a:t>
            </a:r>
            <a:r>
              <a:rPr lang="it-IT" sz="1200" dirty="0" err="1" smtClean="0">
                <a:latin typeface="Segoe UI Light" panose="020B0502040204020203" pitchFamily="34" charset="0"/>
              </a:rPr>
              <a:t>overdimensioning</a:t>
            </a:r>
            <a:r>
              <a:rPr lang="it-IT" sz="1200" dirty="0" smtClean="0">
                <a:latin typeface="Segoe UI Light" panose="020B0502040204020203" pitchFamily="34" charset="0"/>
              </a:rPr>
              <a:t> (the </a:t>
            </a:r>
            <a:r>
              <a:rPr lang="it-IT" sz="1200" dirty="0" err="1" smtClean="0">
                <a:latin typeface="Segoe UI Light" panose="020B0502040204020203" pitchFamily="34" charset="0"/>
              </a:rPr>
              <a:t>farther</a:t>
            </a:r>
            <a:r>
              <a:rPr lang="it-IT" sz="1200" dirty="0" smtClean="0">
                <a:latin typeface="Segoe UI Light" panose="020B0502040204020203" pitchFamily="34" charset="0"/>
              </a:rPr>
              <a:t> the </a:t>
            </a:r>
            <a:r>
              <a:rPr lang="it-IT" sz="1200" dirty="0" err="1" smtClean="0">
                <a:latin typeface="Segoe UI Light" panose="020B0502040204020203" pitchFamily="34" charset="0"/>
              </a:rPr>
              <a:t>better</a:t>
            </a:r>
            <a:r>
              <a:rPr lang="it-IT" sz="1200" dirty="0" smtClean="0">
                <a:latin typeface="Segoe UI Light" panose="020B0502040204020203" pitchFamily="34" charset="0"/>
              </a:rPr>
              <a:t>)</a:t>
            </a:r>
          </a:p>
        </p:txBody>
      </p:sp>
      <p:sp>
        <p:nvSpPr>
          <p:cNvPr id="34" name="Oval 33"/>
          <p:cNvSpPr/>
          <p:nvPr/>
        </p:nvSpPr>
        <p:spPr>
          <a:xfrm>
            <a:off x="3861399" y="3220467"/>
            <a:ext cx="1307958" cy="146304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ysClr val="windowText" lastClr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X2.5</a:t>
            </a:r>
            <a:br>
              <a:rPr lang="en-US" sz="2400" b="1" dirty="0" smtClean="0">
                <a:solidFill>
                  <a:sysClr val="windowText" lastClr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1100" b="1" dirty="0" smtClean="0">
                <a:solidFill>
                  <a:sysClr val="windowText" lastClr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= 2 km</a:t>
            </a:r>
            <a:r>
              <a:rPr lang="hu-HU" sz="1100" b="1" dirty="0" smtClean="0">
                <a:solidFill>
                  <a:sysClr val="windowText" lastClr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DETECTION RANGE</a:t>
            </a:r>
            <a:endParaRPr lang="en-US" sz="2400" b="1" dirty="0">
              <a:solidFill>
                <a:sysClr val="windowText" lastClr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25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23457E-7 L -0.08958 -0.00586 " pathEditMode="relative" rAng="0" ptsTypes="AA">
                                      <p:cBhvr>
                                        <p:cTn id="67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9" y="-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 build="p"/>
      <p:bldP spid="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0" y="4197086"/>
            <a:ext cx="9144000" cy="580719"/>
          </a:xfrm>
          <a:prstGeom prst="rect">
            <a:avLst/>
          </a:prstGeom>
          <a:noFill/>
          <a:ln>
            <a:gradFill flip="none" rotWithShape="1">
              <a:gsLst>
                <a:gs pos="0">
                  <a:srgbClr val="FF0000"/>
                </a:gs>
                <a:gs pos="76000">
                  <a:schemeClr val="bg1"/>
                </a:gs>
                <a:gs pos="100000">
                  <a:schemeClr val="tx2"/>
                </a:gs>
              </a:gsLst>
              <a:lin ang="0" scaled="1"/>
              <a:tileRect/>
            </a:gra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935" y="260649"/>
            <a:ext cx="8456545" cy="442617"/>
          </a:xfrm>
        </p:spPr>
        <p:txBody>
          <a:bodyPr/>
          <a:lstStyle/>
          <a:p>
            <a:r>
              <a:rPr lang="hu-HU" sz="2800" dirty="0" smtClean="0">
                <a:solidFill>
                  <a:srgbClr val="FFC000"/>
                </a:solidFill>
              </a:rPr>
              <a:t>Az IDS </a:t>
            </a:r>
            <a:r>
              <a:rPr lang="hu-HU" sz="2800" dirty="0" err="1">
                <a:solidFill>
                  <a:srgbClr val="FFC000"/>
                </a:solidFill>
              </a:rPr>
              <a:t>drónelhárító</a:t>
            </a:r>
            <a:r>
              <a:rPr lang="hu-HU" sz="2800" dirty="0">
                <a:solidFill>
                  <a:srgbClr val="FFC000"/>
                </a:solidFill>
              </a:rPr>
              <a:t> r</a:t>
            </a:r>
            <a:r>
              <a:rPr lang="hu-HU" sz="2800" dirty="0" smtClean="0">
                <a:solidFill>
                  <a:srgbClr val="FFC000"/>
                </a:solidFill>
              </a:rPr>
              <a:t>endszer felépítése</a:t>
            </a:r>
            <a:endParaRPr lang="it-IT" sz="2800" dirty="0">
              <a:solidFill>
                <a:srgbClr val="FFC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3A8CBA-1BAC-AD4C-87FC-E0B2D05F39B6}" type="slidenum">
              <a:rPr kumimoji="0" lang="it-IT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2640" y="1417525"/>
            <a:ext cx="393102" cy="5540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5800" y="1584251"/>
            <a:ext cx="599719" cy="9166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3293" y="2838694"/>
            <a:ext cx="864733" cy="13312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7945" y="2427760"/>
            <a:ext cx="684524" cy="1100508"/>
          </a:xfrm>
          <a:prstGeom prst="rect">
            <a:avLst/>
          </a:prstGeom>
        </p:spPr>
      </p:pic>
      <p:cxnSp>
        <p:nvCxnSpPr>
          <p:cNvPr id="11" name="Straight Connector 10"/>
          <p:cNvCxnSpPr>
            <a:stCxn id="6" idx="3"/>
            <a:endCxn id="7" idx="1"/>
          </p:cNvCxnSpPr>
          <p:nvPr/>
        </p:nvCxnSpPr>
        <p:spPr>
          <a:xfrm>
            <a:off x="2835742" y="1694556"/>
            <a:ext cx="620058" cy="348038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3"/>
            <a:endCxn id="7" idx="1"/>
          </p:cNvCxnSpPr>
          <p:nvPr/>
        </p:nvCxnSpPr>
        <p:spPr>
          <a:xfrm flipV="1">
            <a:off x="3042469" y="2042594"/>
            <a:ext cx="413331" cy="935420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9" idx="3"/>
            <a:endCxn id="8" idx="1"/>
          </p:cNvCxnSpPr>
          <p:nvPr/>
        </p:nvCxnSpPr>
        <p:spPr>
          <a:xfrm>
            <a:off x="3042469" y="2978014"/>
            <a:ext cx="280824" cy="526325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050" name="Picture 2" descr="Risultati immagini per acme computer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7318" y="2453178"/>
            <a:ext cx="1311751" cy="131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286357" y="4333556"/>
            <a:ext cx="2357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Detection</a:t>
            </a:r>
            <a:r>
              <a:rPr kumimoji="0" lang="hu-H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 and </a:t>
            </a:r>
            <a:r>
              <a:rPr kumimoji="0" lang="hu-HU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Recognition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53707" y="4262048"/>
            <a:ext cx="22132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Identification</a:t>
            </a:r>
            <a:r>
              <a:rPr kumimoji="0" lang="it-IT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/</a:t>
            </a:r>
            <a:r>
              <a:rPr kumimoji="0" lang="it-IT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Contrast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656551" y="4285978"/>
            <a:ext cx="22132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Command</a:t>
            </a:r>
            <a:r>
              <a:rPr kumimoji="0" lang="it-IT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 &amp; Control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838574" y="3831430"/>
            <a:ext cx="19898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Console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953707" y="3835139"/>
            <a:ext cx="19898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EO/IR + </a:t>
            </a:r>
            <a:r>
              <a:rPr kumimoji="0" lang="it-IT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Jammers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760749" y="3866238"/>
            <a:ext cx="19898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Radar Network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62747" y="4935846"/>
            <a:ext cx="23519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Provides bearing + range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Track while scan of multiple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tgt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Automatic flights are traced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Classification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09588" y="4932412"/>
            <a:ext cx="20780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Autotracking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for workload reduction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Multispectral (EO+IR)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Boresighted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cameras and jammer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38574" y="4943593"/>
            <a:ext cx="21938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Prioritization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Threat assessment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Events recording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Decision making support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Pre-deployment analyses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Sys monitor and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config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"/>
          <a:stretch/>
        </p:blipFill>
        <p:spPr>
          <a:xfrm>
            <a:off x="6635269" y="2453178"/>
            <a:ext cx="2600465" cy="1471658"/>
          </a:xfrm>
          <a:prstGeom prst="rect">
            <a:avLst/>
          </a:prstGeom>
        </p:spPr>
      </p:pic>
      <p:sp>
        <p:nvSpPr>
          <p:cNvPr id="26" name="Text Placeholder 2"/>
          <p:cNvSpPr>
            <a:spLocks noGrp="1"/>
          </p:cNvSpPr>
          <p:nvPr>
            <p:ph sz="quarter" idx="13"/>
          </p:nvPr>
        </p:nvSpPr>
        <p:spPr>
          <a:xfrm>
            <a:off x="403016" y="594626"/>
            <a:ext cx="8537945" cy="751686"/>
          </a:xfrm>
        </p:spPr>
        <p:txBody>
          <a:bodyPr/>
          <a:lstStyle/>
          <a:p>
            <a:pPr algn="l"/>
            <a:r>
              <a:rPr lang="hu-HU" sz="3200" dirty="0" smtClean="0">
                <a:solidFill>
                  <a:srgbClr val="FFC000"/>
                </a:solidFill>
                <a:latin typeface="+mn-lt"/>
              </a:rPr>
              <a:t>A </a:t>
            </a:r>
            <a:r>
              <a:rPr lang="it-IT" sz="3200" dirty="0" smtClean="0">
                <a:solidFill>
                  <a:srgbClr val="FFC000"/>
                </a:solidFill>
                <a:latin typeface="+mn-lt"/>
              </a:rPr>
              <a:t>Black Knight </a:t>
            </a:r>
            <a:r>
              <a:rPr lang="hu-HU" sz="3200" dirty="0" smtClean="0">
                <a:solidFill>
                  <a:srgbClr val="FFC000"/>
                </a:solidFill>
                <a:latin typeface="+mn-lt"/>
              </a:rPr>
              <a:t>rendszer</a:t>
            </a:r>
            <a:r>
              <a:rPr lang="it-IT" sz="3200" dirty="0" smtClean="0">
                <a:solidFill>
                  <a:srgbClr val="FFC000"/>
                </a:solidFill>
                <a:latin typeface="+mn-lt"/>
              </a:rPr>
              <a:t> </a:t>
            </a:r>
            <a:endParaRPr lang="it-IT" sz="32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2" name="TextBox 27"/>
          <p:cNvSpPr txBox="1"/>
          <p:nvPr/>
        </p:nvSpPr>
        <p:spPr>
          <a:xfrm>
            <a:off x="0" y="4293744"/>
            <a:ext cx="2357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RF </a:t>
            </a:r>
            <a:r>
              <a:rPr kumimoji="0" lang="hu-HU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pattern</a:t>
            </a:r>
            <a:r>
              <a:rPr kumimoji="0" lang="hu-H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 </a:t>
            </a:r>
            <a:r>
              <a:rPr kumimoji="0" lang="hu-HU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Early</a:t>
            </a:r>
            <a:r>
              <a:rPr kumimoji="0" lang="hu-H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 </a:t>
            </a:r>
            <a:r>
              <a:rPr kumimoji="0" lang="hu-HU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Warning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srgbClr val="0099FF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+mn-cs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99989" y="4747746"/>
            <a:ext cx="206905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Provides bearing</a:t>
            </a:r>
            <a:endParaRPr lang="hu-HU" sz="1200" dirty="0" smtClean="0">
              <a:solidFill>
                <a:prstClr val="black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1200" dirty="0" smtClean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• </a:t>
            </a:r>
            <a:r>
              <a:rPr lang="en-US" sz="12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Before drone gets airborne</a:t>
            </a:r>
            <a:br>
              <a:rPr lang="en-US" sz="12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12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• Extends capability to </a:t>
            </a:r>
            <a:r>
              <a:rPr lang="en-US" sz="1200" dirty="0" err="1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BLoS</a:t>
            </a:r>
            <a:r>
              <a:rPr lang="en-US" sz="12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en-US" sz="12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12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• Improves reliability</a:t>
            </a:r>
            <a:br>
              <a:rPr lang="en-US" sz="12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12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• Reduces workload </a:t>
            </a:r>
            <a:r>
              <a:rPr lang="en-US" dirty="0"/>
              <a:t/>
            </a:r>
            <a:br>
              <a:rPr lang="en-US" dirty="0"/>
            </a:br>
            <a:endParaRPr lang="hu-HU" dirty="0"/>
          </a:p>
        </p:txBody>
      </p:sp>
      <p:sp>
        <p:nvSpPr>
          <p:cNvPr id="12" name="Téglalap 11"/>
          <p:cNvSpPr/>
          <p:nvPr/>
        </p:nvSpPr>
        <p:spPr>
          <a:xfrm>
            <a:off x="0" y="3880085"/>
            <a:ext cx="20095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>
                <a:solidFill>
                  <a:srgbClr val="0099FF"/>
                </a:solidFill>
              </a:rPr>
              <a:t>RF </a:t>
            </a:r>
            <a:r>
              <a:rPr lang="hu-HU" sz="1200" dirty="0" err="1">
                <a:solidFill>
                  <a:srgbClr val="0099FF"/>
                </a:solidFill>
              </a:rPr>
              <a:t>direction</a:t>
            </a:r>
            <a:r>
              <a:rPr lang="hu-HU" sz="1200" dirty="0">
                <a:solidFill>
                  <a:srgbClr val="0099FF"/>
                </a:solidFill>
              </a:rPr>
              <a:t> </a:t>
            </a:r>
            <a:r>
              <a:rPr lang="hu-HU" sz="1200" dirty="0" err="1">
                <a:solidFill>
                  <a:srgbClr val="0099FF"/>
                </a:solidFill>
              </a:rPr>
              <a:t>finder</a:t>
            </a:r>
            <a:r>
              <a:rPr lang="hu-HU" sz="1200" dirty="0">
                <a:solidFill>
                  <a:srgbClr val="0099FF"/>
                </a:solidFill>
              </a:rPr>
              <a:t> </a:t>
            </a:r>
            <a:br>
              <a:rPr lang="hu-HU" sz="1200" dirty="0">
                <a:solidFill>
                  <a:srgbClr val="0099FF"/>
                </a:solidFill>
              </a:rPr>
            </a:br>
            <a:endParaRPr lang="hu-HU" sz="1200" dirty="0">
              <a:solidFill>
                <a:srgbClr val="0099FF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4" y="2067763"/>
            <a:ext cx="2272917" cy="154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675" y="1417525"/>
            <a:ext cx="1425161" cy="2349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403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114" y="260648"/>
            <a:ext cx="8745366" cy="813239"/>
          </a:xfrm>
        </p:spPr>
        <p:txBody>
          <a:bodyPr/>
          <a:lstStyle/>
          <a:p>
            <a:r>
              <a:rPr lang="hu-HU" sz="2400" dirty="0">
                <a:solidFill>
                  <a:srgbClr val="FFC000"/>
                </a:solidFill>
              </a:rPr>
              <a:t>A Black </a:t>
            </a:r>
            <a:r>
              <a:rPr lang="hu-HU" sz="2400" dirty="0" err="1">
                <a:solidFill>
                  <a:srgbClr val="FFC000"/>
                </a:solidFill>
              </a:rPr>
              <a:t>Knight</a:t>
            </a:r>
            <a:r>
              <a:rPr lang="hu-HU" sz="2400" dirty="0">
                <a:solidFill>
                  <a:srgbClr val="FFC000"/>
                </a:solidFill>
              </a:rPr>
              <a:t> </a:t>
            </a:r>
            <a:r>
              <a:rPr lang="hu-HU" sz="2400" dirty="0" smtClean="0">
                <a:solidFill>
                  <a:srgbClr val="FFC000"/>
                </a:solidFill>
              </a:rPr>
              <a:t>korai RF  előrejelző, felderítő azonosító, majd követő  alrendszere</a:t>
            </a:r>
            <a:endParaRPr lang="it-IT" sz="2400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59366-78A8-4C75-9D6C-FFD344CA797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2555776" y="4070586"/>
            <a:ext cx="331264" cy="4145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60" y="1038225"/>
            <a:ext cx="4253801" cy="52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artalom helye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4689927" y="1028714"/>
            <a:ext cx="4145729" cy="526297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RF Sentinel Subsystem</a:t>
            </a:r>
            <a:br>
              <a:rPr lang="en-US" sz="1600" dirty="0"/>
            </a:br>
            <a:r>
              <a:rPr lang="en-US" sz="1600" dirty="0"/>
              <a:t>• Functions:</a:t>
            </a:r>
            <a:br>
              <a:rPr lang="en-US" sz="1600" dirty="0"/>
            </a:br>
            <a:r>
              <a:rPr lang="en-US" sz="1600" dirty="0"/>
              <a:t>– Automatic </a:t>
            </a:r>
            <a:r>
              <a:rPr lang="en-US" sz="1600" dirty="0" err="1" smtClean="0"/>
              <a:t>sen</a:t>
            </a:r>
            <a:r>
              <a:rPr lang="hu-HU" sz="1600" dirty="0" smtClean="0"/>
              <a:t>sing</a:t>
            </a:r>
            <a:r>
              <a:rPr lang="en-US" sz="1600" dirty="0" smtClean="0"/>
              <a:t> </a:t>
            </a:r>
            <a:r>
              <a:rPr lang="en-US" sz="1600" dirty="0"/>
              <a:t>of RF sources activation (Operational</a:t>
            </a:r>
            <a:br>
              <a:rPr lang="en-US" sz="1600" dirty="0"/>
            </a:br>
            <a:r>
              <a:rPr lang="en-US" sz="1600" dirty="0"/>
              <a:t>bandwidth 20 MHz – 6 GHz;). Both RC and drone.</a:t>
            </a:r>
            <a:br>
              <a:rPr lang="en-US" sz="1600" dirty="0"/>
            </a:br>
            <a:r>
              <a:rPr lang="en-US" sz="1600" dirty="0"/>
              <a:t>– Tracking relevant positions (multiple sys needed)</a:t>
            </a:r>
            <a:br>
              <a:rPr lang="en-US" sz="1600" dirty="0"/>
            </a:br>
            <a:r>
              <a:rPr lang="en-US" sz="1600" dirty="0"/>
              <a:t>– RF Bearing indication up to 4km</a:t>
            </a:r>
            <a:br>
              <a:rPr lang="en-US" sz="1600" dirty="0"/>
            </a:br>
            <a:r>
              <a:rPr lang="en-US" sz="1600" dirty="0"/>
              <a:t>– Identification of the model (if in the library)</a:t>
            </a:r>
            <a:br>
              <a:rPr lang="en-US" sz="1600" dirty="0"/>
            </a:br>
            <a:r>
              <a:rPr lang="en-US" sz="1600" dirty="0"/>
              <a:t>• Features:</a:t>
            </a:r>
            <a:br>
              <a:rPr lang="en-US" sz="1600" dirty="0"/>
            </a:br>
            <a:r>
              <a:rPr lang="en-US" sz="1600" dirty="0"/>
              <a:t>– Configurable survey criteria (aggregation parameters,</a:t>
            </a:r>
            <a:br>
              <a:rPr lang="en-US" sz="1600" dirty="0"/>
            </a:br>
            <a:r>
              <a:rPr lang="en-US" sz="1600" dirty="0"/>
              <a:t>time persistence, </a:t>
            </a:r>
            <a:r>
              <a:rPr lang="en-US" sz="1600" dirty="0" err="1"/>
              <a:t>etc</a:t>
            </a:r>
            <a:r>
              <a:rPr lang="en-US" sz="1600" dirty="0"/>
              <a:t>);</a:t>
            </a:r>
            <a:br>
              <a:rPr lang="en-US" sz="1600" dirty="0"/>
            </a:br>
            <a:r>
              <a:rPr lang="en-US" sz="1600" dirty="0"/>
              <a:t>– Programmable alarms based on multiple conditions</a:t>
            </a:r>
            <a:br>
              <a:rPr lang="en-US" sz="1600" dirty="0"/>
            </a:br>
            <a:r>
              <a:rPr lang="en-US" sz="1600" dirty="0"/>
              <a:t>(power level, carrier frequency, modulation, angle </a:t>
            </a:r>
            <a:r>
              <a:rPr lang="en-US" sz="1600" dirty="0" smtClean="0"/>
              <a:t>or</a:t>
            </a:r>
            <a:r>
              <a:rPr lang="hu-HU" sz="1600" dirty="0" smtClean="0"/>
              <a:t> </a:t>
            </a:r>
            <a:r>
              <a:rPr lang="en-US" sz="1600" dirty="0" smtClean="0"/>
              <a:t>sector </a:t>
            </a:r>
            <a:r>
              <a:rPr lang="en-US" sz="1600" dirty="0"/>
              <a:t>of arrival, etc.);</a:t>
            </a:r>
            <a:br>
              <a:rPr lang="en-US" sz="1600" dirty="0"/>
            </a:br>
            <a:r>
              <a:rPr lang="en-US" sz="1600" dirty="0"/>
              <a:t>– Emitter DB record and comparison</a:t>
            </a:r>
            <a:br>
              <a:rPr lang="en-US" sz="1600" dirty="0"/>
            </a:br>
            <a:r>
              <a:rPr lang="en-US" sz="1600" dirty="0"/>
              <a:t>• SDR architecture, grants flexibility against RC </a:t>
            </a:r>
            <a:r>
              <a:rPr lang="en-US" sz="1600" dirty="0" smtClean="0"/>
              <a:t>evolutions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136277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731" y="260648"/>
            <a:ext cx="8392750" cy="919565"/>
          </a:xfrm>
        </p:spPr>
        <p:txBody>
          <a:bodyPr/>
          <a:lstStyle/>
          <a:p>
            <a:r>
              <a:rPr lang="hu-HU" sz="2800" dirty="0" smtClean="0">
                <a:solidFill>
                  <a:srgbClr val="FFC000"/>
                </a:solidFill>
              </a:rPr>
              <a:t>A Black </a:t>
            </a:r>
            <a:r>
              <a:rPr lang="hu-HU" sz="2800" dirty="0" err="1" smtClean="0">
                <a:solidFill>
                  <a:srgbClr val="FFC000"/>
                </a:solidFill>
              </a:rPr>
              <a:t>Knight</a:t>
            </a:r>
            <a:r>
              <a:rPr lang="hu-HU" sz="2800" dirty="0" smtClean="0">
                <a:solidFill>
                  <a:srgbClr val="FFC000"/>
                </a:solidFill>
              </a:rPr>
              <a:t> r</a:t>
            </a:r>
            <a:r>
              <a:rPr lang="it-IT" sz="2800" dirty="0" smtClean="0">
                <a:solidFill>
                  <a:srgbClr val="FFC000"/>
                </a:solidFill>
              </a:rPr>
              <a:t>adar </a:t>
            </a:r>
            <a:r>
              <a:rPr lang="hu-HU" sz="2800" dirty="0" smtClean="0">
                <a:solidFill>
                  <a:srgbClr val="FFC000"/>
                </a:solidFill>
              </a:rPr>
              <a:t>alrendszere detektálja, követi és automatikusan osztályozza a légi célokat</a:t>
            </a:r>
            <a:endParaRPr lang="it-IT" sz="2800" dirty="0">
              <a:solidFill>
                <a:srgbClr val="FFC000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8741" y="1303066"/>
            <a:ext cx="4080510" cy="38890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61575" y="1356904"/>
            <a:ext cx="465051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defTabSz="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400" kern="0" dirty="0" smtClean="0">
                <a:latin typeface="Segoe UI Light" panose="020B0502040204020203" pitchFamily="34" charset="0"/>
                <a:cs typeface="Arial" panose="020B0604020202020204" pitchFamily="34" charset="0"/>
              </a:rPr>
              <a:t>Area </a:t>
            </a:r>
            <a:r>
              <a:rPr lang="en-US" sz="1400" kern="0" dirty="0">
                <a:latin typeface="Segoe UI Light" panose="020B0502040204020203" pitchFamily="34" charset="0"/>
                <a:cs typeface="Arial" panose="020B0604020202020204" pitchFamily="34" charset="0"/>
              </a:rPr>
              <a:t>of interest shaping (definition of </a:t>
            </a:r>
            <a:r>
              <a:rPr lang="en-US" sz="1400" kern="0" dirty="0" smtClean="0">
                <a:latin typeface="Segoe UI Light" panose="020B0502040204020203" pitchFamily="34" charset="0"/>
                <a:cs typeface="Arial" panose="020B0604020202020204" pitchFamily="34" charset="0"/>
              </a:rPr>
              <a:t>no-radiation zone </a:t>
            </a:r>
            <a:r>
              <a:rPr lang="en-US" sz="1400" kern="0" dirty="0">
                <a:latin typeface="Segoe UI Light" panose="020B0502040204020203" pitchFamily="34" charset="0"/>
                <a:cs typeface="Arial" panose="020B0604020202020204" pitchFamily="34" charset="0"/>
              </a:rPr>
              <a:t>areas)</a:t>
            </a:r>
          </a:p>
          <a:p>
            <a:pPr marL="285750" lvl="0" indent="-285750" defTabSz="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latin typeface="Segoe UI Light" panose="020B0502040204020203" pitchFamily="34" charset="0"/>
                <a:cs typeface="Arial" panose="020B0604020202020204" pitchFamily="34" charset="0"/>
              </a:rPr>
              <a:t>Geographical Alarms setting </a:t>
            </a:r>
          </a:p>
          <a:p>
            <a:pPr marL="285750" lvl="0" indent="-285750" defTabSz="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400" kern="0" dirty="0" smtClean="0">
                <a:latin typeface="Segoe UI Light" panose="020B0502040204020203" pitchFamily="34" charset="0"/>
                <a:cs typeface="Arial" panose="020B0604020202020204" pitchFamily="34" charset="0"/>
              </a:rPr>
              <a:t>Type </a:t>
            </a:r>
            <a:r>
              <a:rPr lang="en-US" sz="1400" kern="0" dirty="0">
                <a:latin typeface="Segoe UI Light" panose="020B0502040204020203" pitchFamily="34" charset="0"/>
                <a:cs typeface="Arial" panose="020B0604020202020204" pitchFamily="34" charset="0"/>
              </a:rPr>
              <a:t>of threats definition (radial and cross speed, IFF </a:t>
            </a:r>
            <a:r>
              <a:rPr lang="en-US" sz="1400" kern="0" dirty="0" err="1">
                <a:latin typeface="Segoe UI Light" panose="020B0502040204020203" pitchFamily="34" charset="0"/>
                <a:cs typeface="Arial" panose="020B0604020202020204" pitchFamily="34" charset="0"/>
              </a:rPr>
              <a:t>param</a:t>
            </a:r>
            <a:r>
              <a:rPr lang="en-US" sz="1400" kern="0" dirty="0">
                <a:latin typeface="Segoe UI Light" panose="020B0502040204020203" pitchFamily="34" charset="0"/>
                <a:cs typeface="Arial" panose="020B0604020202020204" pitchFamily="34" charset="0"/>
              </a:rPr>
              <a:t>.)</a:t>
            </a:r>
          </a:p>
          <a:p>
            <a:pPr marL="285750" lvl="0" indent="-285750" defTabSz="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latin typeface="Segoe UI Light" panose="020B0502040204020203" pitchFamily="34" charset="0"/>
                <a:cs typeface="Arial" panose="020B0604020202020204" pitchFamily="34" charset="0"/>
              </a:rPr>
              <a:t>Configure monitoring </a:t>
            </a:r>
            <a:r>
              <a:rPr lang="en-US" sz="1400" kern="0" dirty="0" smtClean="0">
                <a:latin typeface="Segoe UI Light" panose="020B0502040204020203" pitchFamily="34" charset="0"/>
                <a:cs typeface="Arial" panose="020B0604020202020204" pitchFamily="34" charset="0"/>
              </a:rPr>
              <a:t>parameters: maximum </a:t>
            </a:r>
            <a:r>
              <a:rPr lang="en-US" sz="1400" kern="0" dirty="0">
                <a:latin typeface="Segoe UI Light" panose="020B0502040204020203" pitchFamily="34" charset="0"/>
                <a:cs typeface="Arial" panose="020B0604020202020204" pitchFamily="34" charset="0"/>
              </a:rPr>
              <a:t>detection distance, distance resolution, maximum measurable </a:t>
            </a:r>
            <a:r>
              <a:rPr lang="en-US" sz="1400" kern="0" dirty="0" smtClean="0">
                <a:latin typeface="Segoe UI Light" panose="020B0502040204020203" pitchFamily="34" charset="0"/>
                <a:cs typeface="Arial" panose="020B0604020202020204" pitchFamily="34" charset="0"/>
              </a:rPr>
              <a:t>speed</a:t>
            </a:r>
            <a:endParaRPr lang="en-US" sz="1400" kern="0" dirty="0">
              <a:latin typeface="Segoe UI Light" panose="020B0502040204020203" pitchFamily="34" charset="0"/>
              <a:cs typeface="Arial" panose="020B0604020202020204" pitchFamily="34" charset="0"/>
            </a:endParaRPr>
          </a:p>
          <a:p>
            <a:pPr marL="285750" lvl="0" indent="-285750" defTabSz="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400" kern="0" dirty="0" smtClean="0">
                <a:latin typeface="Segoe UI Light" panose="020B0502040204020203" pitchFamily="34" charset="0"/>
                <a:cs typeface="Arial" panose="020B0604020202020204" pitchFamily="34" charset="0"/>
              </a:rPr>
              <a:t>Manage </a:t>
            </a:r>
            <a:r>
              <a:rPr lang="en-US" sz="1400" kern="0" dirty="0">
                <a:latin typeface="Segoe UI Light" panose="020B0502040204020203" pitchFamily="34" charset="0"/>
                <a:cs typeface="Arial" panose="020B0604020202020204" pitchFamily="34" charset="0"/>
              </a:rPr>
              <a:t>your scanned data (by selecting save options)</a:t>
            </a:r>
          </a:p>
          <a:p>
            <a:pPr marL="285750" lvl="0" indent="-285750" defTabSz="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latin typeface="Segoe UI Light" panose="020B0502040204020203" pitchFamily="34" charset="0"/>
                <a:cs typeface="Arial" panose="020B0604020202020204" pitchFamily="34" charset="0"/>
              </a:rPr>
              <a:t>Designate the Turret pointing by selecting desired target </a:t>
            </a:r>
          </a:p>
          <a:p>
            <a:pPr marL="285750" lvl="0" indent="-285750" defTabSz="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latin typeface="Segoe UI Light" panose="020B0502040204020203" pitchFamily="34" charset="0"/>
                <a:cs typeface="Arial" panose="020B0604020202020204" pitchFamily="34" charset="0"/>
              </a:rPr>
              <a:t>Display the alert subsystems. </a:t>
            </a:r>
          </a:p>
          <a:p>
            <a:pPr marL="285750" lvl="0" indent="-285750" defTabSz="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latin typeface="Segoe UI Light" panose="020B0502040204020203" pitchFamily="34" charset="0"/>
                <a:cs typeface="Arial" panose="020B0604020202020204" pitchFamily="34" charset="0"/>
              </a:rPr>
              <a:t>Save log files in </a:t>
            </a:r>
            <a:r>
              <a:rPr lang="en-US" sz="1400" kern="0" dirty="0" smtClean="0">
                <a:latin typeface="Segoe UI Light" panose="020B0502040204020203" pitchFamily="34" charset="0"/>
                <a:cs typeface="Arial" panose="020B0604020202020204" pitchFamily="34" charset="0"/>
              </a:rPr>
              <a:t>which</a:t>
            </a:r>
            <a:endParaRPr lang="hu-HU" sz="1400" kern="0" dirty="0" smtClean="0">
              <a:latin typeface="Segoe UI Light" panose="020B0502040204020203" pitchFamily="34" charset="0"/>
              <a:cs typeface="Arial" panose="020B0604020202020204" pitchFamily="34" charset="0"/>
            </a:endParaRPr>
          </a:p>
          <a:p>
            <a:pPr lvl="0" defTabSz="457200">
              <a:spcBef>
                <a:spcPts val="0"/>
              </a:spcBef>
              <a:defRPr/>
            </a:pPr>
            <a:r>
              <a:rPr lang="en-US" sz="1400" kern="0" dirty="0" smtClean="0">
                <a:latin typeface="Segoe UI Light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1400" kern="0" dirty="0">
                <a:latin typeface="Segoe UI Light" panose="020B0502040204020203" pitchFamily="34" charset="0"/>
                <a:cs typeface="Arial" panose="020B0604020202020204" pitchFamily="34" charset="0"/>
              </a:rPr>
              <a:t>the actions taken will be </a:t>
            </a:r>
            <a:r>
              <a:rPr lang="en-US" sz="1400" kern="0" dirty="0" smtClean="0">
                <a:latin typeface="Segoe UI Light" panose="020B0502040204020203" pitchFamily="34" charset="0"/>
                <a:cs typeface="Arial" panose="020B0604020202020204" pitchFamily="34" charset="0"/>
              </a:rPr>
              <a:t>recorded</a:t>
            </a:r>
            <a:endParaRPr lang="it-IT" sz="1400" dirty="0">
              <a:latin typeface="Segoe UI Light" panose="020B05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8199" y="3556648"/>
            <a:ext cx="2265801" cy="28095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475656" y="5236594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166" lvl="1" indent="0" algn="just" defTabSz="457167">
              <a:buNone/>
              <a:defRPr/>
            </a:pPr>
            <a:r>
              <a:rPr lang="it-IT" sz="1400" b="1" dirty="0">
                <a:solidFill>
                  <a:srgbClr val="FF0000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RADAR </a:t>
            </a:r>
            <a:r>
              <a:rPr lang="it-IT" sz="1400" b="1" dirty="0" err="1">
                <a:solidFill>
                  <a:srgbClr val="FF0000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tech</a:t>
            </a:r>
            <a:r>
              <a:rPr lang="it-IT" sz="1400" b="1" dirty="0">
                <a:solidFill>
                  <a:srgbClr val="FF0000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solidFill>
                  <a:srgbClr val="FF0000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specs</a:t>
            </a:r>
            <a:endParaRPr lang="it-IT" sz="1400" b="1" dirty="0">
              <a:solidFill>
                <a:srgbClr val="FF0000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  <a:p>
            <a:pPr marL="742895" lvl="1" indent="-285729" algn="just" defTabSz="457167">
              <a:buFont typeface="Arial" panose="020B0604020202020204" pitchFamily="34" charset="0"/>
              <a:buChar char="•"/>
              <a:defRPr/>
            </a:pPr>
            <a:r>
              <a:rPr lang="it-IT" sz="1400" dirty="0">
                <a:latin typeface="Segoe UI Light" panose="020B0502040204020203" pitchFamily="34" charset="0"/>
                <a:cs typeface="Arial" panose="020B0604020202020204" pitchFamily="34" charset="0"/>
              </a:rPr>
              <a:t>X-Band FMCW </a:t>
            </a:r>
            <a:r>
              <a:rPr lang="it-IT" sz="1400" dirty="0" err="1">
                <a:latin typeface="Segoe UI Light" panose="020B0502040204020203" pitchFamily="34" charset="0"/>
                <a:cs typeface="Arial" panose="020B0604020202020204" pitchFamily="34" charset="0"/>
              </a:rPr>
              <a:t>Range</a:t>
            </a:r>
            <a:r>
              <a:rPr lang="it-IT" sz="1400" dirty="0">
                <a:latin typeface="Segoe UI Light" panose="020B0502040204020203" pitchFamily="34" charset="0"/>
                <a:cs typeface="Arial" panose="020B0604020202020204" pitchFamily="34" charset="0"/>
              </a:rPr>
              <a:t> Doppler radar;</a:t>
            </a:r>
          </a:p>
          <a:p>
            <a:pPr marL="742895" lvl="1" indent="-285729" algn="just" defTabSz="457167">
              <a:buFont typeface="Arial" panose="020B0604020202020204" pitchFamily="34" charset="0"/>
              <a:buChar char="•"/>
              <a:defRPr/>
            </a:pPr>
            <a:r>
              <a:rPr lang="it-IT" sz="1400" dirty="0" err="1">
                <a:latin typeface="Segoe UI Light" panose="020B0502040204020203" pitchFamily="34" charset="0"/>
                <a:cs typeface="Arial" panose="020B0604020202020204" pitchFamily="34" charset="0"/>
              </a:rPr>
              <a:t>Azimuth</a:t>
            </a:r>
            <a:r>
              <a:rPr lang="it-IT" sz="1400" dirty="0">
                <a:latin typeface="Segoe UI Light" panose="020B0502040204020203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Segoe UI Light" panose="020B0502040204020203" pitchFamily="34" charset="0"/>
                <a:cs typeface="Arial" panose="020B0604020202020204" pitchFamily="34" charset="0"/>
              </a:rPr>
              <a:t>coverage</a:t>
            </a:r>
            <a:r>
              <a:rPr lang="it-IT" sz="1400" dirty="0">
                <a:latin typeface="Segoe UI Light" panose="020B0502040204020203" pitchFamily="34" charset="0"/>
                <a:cs typeface="Arial" panose="020B0604020202020204" pitchFamily="34" charset="0"/>
              </a:rPr>
              <a:t> 360</a:t>
            </a:r>
            <a:r>
              <a:rPr lang="it-IT" sz="1400" dirty="0" smtClean="0">
                <a:latin typeface="Segoe UI Light" panose="020B0502040204020203" pitchFamily="34" charset="0"/>
                <a:cs typeface="Arial" panose="020B0604020202020204" pitchFamily="34" charset="0"/>
              </a:rPr>
              <a:t>°;</a:t>
            </a:r>
          </a:p>
          <a:p>
            <a:pPr marL="742895" lvl="1" indent="-285729" algn="just" defTabSz="457167">
              <a:buFont typeface="Arial" panose="020B0604020202020204" pitchFamily="34" charset="0"/>
              <a:buChar char="•"/>
              <a:defRPr/>
            </a:pPr>
            <a:r>
              <a:rPr lang="it-IT" sz="1400" dirty="0" err="1" smtClean="0">
                <a:latin typeface="Segoe UI Light" panose="020B0502040204020203" pitchFamily="34" charset="0"/>
                <a:cs typeface="Arial" panose="020B0604020202020204" pitchFamily="34" charset="0"/>
              </a:rPr>
              <a:t>Range</a:t>
            </a:r>
            <a:r>
              <a:rPr lang="it-IT" sz="1400" dirty="0" smtClean="0">
                <a:latin typeface="Segoe UI Light" panose="020B0502040204020203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 smtClean="0">
                <a:latin typeface="Segoe UI Light" panose="020B0502040204020203" pitchFamily="34" charset="0"/>
                <a:cs typeface="Arial" panose="020B0604020202020204" pitchFamily="34" charset="0"/>
              </a:rPr>
              <a:t>coverage</a:t>
            </a:r>
            <a:r>
              <a:rPr lang="it-IT" sz="1400" dirty="0" smtClean="0">
                <a:latin typeface="Segoe UI Light" panose="020B0502040204020203" pitchFamily="34" charset="0"/>
                <a:cs typeface="Arial" panose="020B0604020202020204" pitchFamily="34" charset="0"/>
              </a:rPr>
              <a:t>: up to 5 km</a:t>
            </a:r>
            <a:endParaRPr lang="it-IT" sz="1400" dirty="0">
              <a:latin typeface="Segoe UI Light" panose="020B0502040204020203" pitchFamily="34" charset="0"/>
              <a:cs typeface="Arial" panose="020B0604020202020204" pitchFamily="34" charset="0"/>
            </a:endParaRPr>
          </a:p>
          <a:p>
            <a:pPr marL="742895" lvl="1" indent="-285729" algn="just" defTabSz="457167">
              <a:buFont typeface="Arial" panose="020B0604020202020204" pitchFamily="34" charset="0"/>
              <a:buChar char="•"/>
              <a:defRPr/>
            </a:pPr>
            <a:r>
              <a:rPr lang="it-IT" sz="1400" dirty="0">
                <a:latin typeface="Segoe UI Light" panose="020B0502040204020203" pitchFamily="34" charset="0"/>
                <a:cs typeface="Arial" panose="020B0604020202020204" pitchFamily="34" charset="0"/>
              </a:rPr>
              <a:t>Up to 30 RPM</a:t>
            </a:r>
          </a:p>
        </p:txBody>
      </p:sp>
    </p:spTree>
    <p:extLst>
      <p:ext uri="{BB962C8B-B14F-4D97-AF65-F5344CB8AC3E}">
        <p14:creationId xmlns:p14="http://schemas.microsoft.com/office/powerpoint/2010/main" val="121268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11" y="148087"/>
            <a:ext cx="8229600" cy="1143000"/>
          </a:xfrm>
        </p:spPr>
        <p:txBody>
          <a:bodyPr>
            <a:normAutofit/>
          </a:bodyPr>
          <a:lstStyle/>
          <a:p>
            <a:r>
              <a:rPr lang="hu-HU" dirty="0" err="1" smtClean="0">
                <a:solidFill>
                  <a:srgbClr val="FFC000"/>
                </a:solidFill>
              </a:rPr>
              <a:t>Drónhasználat</a:t>
            </a:r>
            <a:r>
              <a:rPr lang="hu-HU" dirty="0" smtClean="0">
                <a:solidFill>
                  <a:srgbClr val="FFC000"/>
                </a:solidFill>
              </a:rPr>
              <a:t> hazánkban</a:t>
            </a:r>
            <a:endParaRPr lang="he-IL" dirty="0">
              <a:solidFill>
                <a:srgbClr val="FFC000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8223" y="1233576"/>
            <a:ext cx="9005777" cy="5124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 lnSpcReduction="200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9pPr>
          </a:lstStyle>
          <a:p>
            <a:r>
              <a:rPr lang="hu-HU" sz="2000" kern="0" dirty="0" smtClean="0">
                <a:solidFill>
                  <a:schemeClr val="tx1"/>
                </a:solidFill>
              </a:rPr>
              <a:t>3 csoportba sorolható a jóhiszemű vagy jogosult felhasználók köre:</a:t>
            </a:r>
          </a:p>
          <a:p>
            <a:pPr marL="342900" indent="-342900">
              <a:buFontTx/>
              <a:buChar char="-"/>
            </a:pPr>
            <a:r>
              <a:rPr lang="hu-HU" sz="2000" kern="0" dirty="0" smtClean="0">
                <a:solidFill>
                  <a:srgbClr val="FF0000"/>
                </a:solidFill>
              </a:rPr>
              <a:t>Hobbi célú, „lakossági” felhasználók</a:t>
            </a:r>
            <a:r>
              <a:rPr lang="hu-HU" sz="2000" b="0" kern="0" dirty="0" smtClean="0">
                <a:solidFill>
                  <a:schemeClr val="tx1"/>
                </a:solidFill>
              </a:rPr>
              <a:t>, főleg fotós képességekkel . </a:t>
            </a:r>
          </a:p>
          <a:p>
            <a:r>
              <a:rPr lang="hu-HU" sz="2000" b="0" kern="0" dirty="0" smtClean="0">
                <a:solidFill>
                  <a:schemeClr val="tx1"/>
                </a:solidFill>
              </a:rPr>
              <a:t>     Darabszám: 2019-ben 30-50 ezer db, de 2020-ra kb. 60-80 ezer kis kategóriájú, kommersz </a:t>
            </a:r>
            <a:r>
              <a:rPr lang="hu-HU" sz="2000" b="0" kern="0" dirty="0" err="1" smtClean="0">
                <a:solidFill>
                  <a:schemeClr val="tx1"/>
                </a:solidFill>
              </a:rPr>
              <a:t>drón</a:t>
            </a:r>
            <a:r>
              <a:rPr lang="hu-HU" sz="2000" b="0" kern="0" dirty="0" smtClean="0">
                <a:solidFill>
                  <a:schemeClr val="tx1"/>
                </a:solidFill>
              </a:rPr>
              <a:t> lesz  magánszemélyek kezében. Az elemző intézetek az országunk fejlettsége alapján a hobbicélú felhasználást (tehát a magánkézben lévő </a:t>
            </a:r>
            <a:r>
              <a:rPr lang="hu-HU" sz="2000" b="0" kern="0" dirty="0" err="1" smtClean="0">
                <a:solidFill>
                  <a:schemeClr val="tx1"/>
                </a:solidFill>
              </a:rPr>
              <a:t>drónok</a:t>
            </a:r>
            <a:r>
              <a:rPr lang="hu-HU" sz="2000" b="0" kern="0" dirty="0" smtClean="0">
                <a:solidFill>
                  <a:schemeClr val="tx1"/>
                </a:solidFill>
              </a:rPr>
              <a:t> számát)  2025-re 150-180 ezerre teszi, azaz a mai számuk megnégyszereződik</a:t>
            </a:r>
          </a:p>
          <a:p>
            <a:pPr marL="342900" indent="-342900">
              <a:buFontTx/>
              <a:buChar char="-"/>
            </a:pPr>
            <a:r>
              <a:rPr lang="hu-HU" sz="2000" kern="0" dirty="0" smtClean="0">
                <a:solidFill>
                  <a:srgbClr val="FF0000"/>
                </a:solidFill>
              </a:rPr>
              <a:t>Rendvédelmi, nemzetbiztonsági célú felhasználók </a:t>
            </a:r>
            <a:r>
              <a:rPr lang="hu-HU" sz="2000" b="0" kern="0" dirty="0" smtClean="0">
                <a:solidFill>
                  <a:schemeClr val="tx1"/>
                </a:solidFill>
              </a:rPr>
              <a:t>(rendőrségi  és határvédelemi egységek, katasztrófavédelmi szervek, terrorelhárítás, adóhivatal). Jellemző rájuk  a nagyobb, hosszabb repülési idővel rendelkező, professzionálisabb, </a:t>
            </a:r>
            <a:r>
              <a:rPr lang="hu-HU" sz="2000" b="0" kern="0" dirty="0" err="1" smtClean="0">
                <a:solidFill>
                  <a:schemeClr val="tx1"/>
                </a:solidFill>
              </a:rPr>
              <a:t>multiszenzoros</a:t>
            </a:r>
            <a:r>
              <a:rPr lang="hu-HU" sz="2000" b="0" kern="0" dirty="0" smtClean="0">
                <a:solidFill>
                  <a:schemeClr val="tx1"/>
                </a:solidFill>
              </a:rPr>
              <a:t> akár egyedileg épített modellek. Darabszám: </a:t>
            </a:r>
            <a:r>
              <a:rPr lang="hu-HU" sz="2000" b="0" kern="0" dirty="0" err="1" smtClean="0">
                <a:solidFill>
                  <a:schemeClr val="tx1"/>
                </a:solidFill>
              </a:rPr>
              <a:t>kb</a:t>
            </a:r>
            <a:r>
              <a:rPr lang="hu-HU" sz="2000" b="0" kern="0" dirty="0" smtClean="0">
                <a:solidFill>
                  <a:schemeClr val="tx1"/>
                </a:solidFill>
              </a:rPr>
              <a:t> 300 db.</a:t>
            </a:r>
          </a:p>
          <a:p>
            <a:pPr marL="342900" indent="-342900">
              <a:buFontTx/>
              <a:buChar char="-"/>
            </a:pPr>
            <a:r>
              <a:rPr lang="hu-HU" sz="2000" kern="0" dirty="0" smtClean="0">
                <a:solidFill>
                  <a:srgbClr val="FF0000"/>
                </a:solidFill>
              </a:rPr>
              <a:t>Kereskedelmi hasznosítás </a:t>
            </a:r>
            <a:r>
              <a:rPr lang="hu-HU" sz="2000" b="0" kern="0" dirty="0" smtClean="0">
                <a:solidFill>
                  <a:schemeClr val="tx1"/>
                </a:solidFill>
              </a:rPr>
              <a:t>az alábbi tématerületek: </a:t>
            </a:r>
            <a:r>
              <a:rPr lang="hu-HU" sz="2000" b="0" kern="0" dirty="0" err="1" smtClean="0">
                <a:solidFill>
                  <a:schemeClr val="tx1"/>
                </a:solidFill>
              </a:rPr>
              <a:t>telekom</a:t>
            </a:r>
            <a:r>
              <a:rPr lang="hu-HU" sz="2000" b="0" kern="0" dirty="0" smtClean="0">
                <a:solidFill>
                  <a:schemeClr val="tx1"/>
                </a:solidFill>
              </a:rPr>
              <a:t>, szállítmányozás, infrastruktúra beruházások, mező és erdőgazdaságok, bányászat, biztonságtechnika, média, építőipar és hitel valamint biztosításnyújtás. Ez jelenleg még gyerekcipőben jár—de robbanásszerű fejlődés előtt áll—elsősorban  a még mindig nem egységes szabályozás miatt (a cégek nem nagyon ruháztak be a szabályozói bizonytalanság okán). Ez 2020.júliusban megváltozik,  mivel életbe lépe az egységes EU-s szabályozás a nemzeti kiegészítésekkel.</a:t>
            </a:r>
            <a:endParaRPr lang="hu-HU" sz="2000" b="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99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114" y="260648"/>
            <a:ext cx="8745366" cy="813239"/>
          </a:xfrm>
        </p:spPr>
        <p:txBody>
          <a:bodyPr/>
          <a:lstStyle/>
          <a:p>
            <a:r>
              <a:rPr lang="hu-HU" sz="2400" dirty="0">
                <a:solidFill>
                  <a:srgbClr val="FFC000"/>
                </a:solidFill>
              </a:rPr>
              <a:t>A Black </a:t>
            </a:r>
            <a:r>
              <a:rPr lang="hu-HU" sz="2400" dirty="0" err="1">
                <a:solidFill>
                  <a:srgbClr val="FFC000"/>
                </a:solidFill>
              </a:rPr>
              <a:t>Knight</a:t>
            </a:r>
            <a:r>
              <a:rPr lang="hu-HU" sz="2400" dirty="0">
                <a:solidFill>
                  <a:srgbClr val="FFC000"/>
                </a:solidFill>
              </a:rPr>
              <a:t> r</a:t>
            </a:r>
            <a:r>
              <a:rPr lang="it-IT" sz="2400" dirty="0">
                <a:solidFill>
                  <a:srgbClr val="FFC000"/>
                </a:solidFill>
              </a:rPr>
              <a:t>adar </a:t>
            </a:r>
            <a:r>
              <a:rPr lang="hu-HU" sz="2400" dirty="0">
                <a:solidFill>
                  <a:srgbClr val="FFC000"/>
                </a:solidFill>
              </a:rPr>
              <a:t>alrendszere </a:t>
            </a:r>
            <a:r>
              <a:rPr lang="hu-HU" sz="2400" dirty="0" smtClean="0">
                <a:solidFill>
                  <a:srgbClr val="FFC000"/>
                </a:solidFill>
              </a:rPr>
              <a:t>automatikusan </a:t>
            </a:r>
            <a:r>
              <a:rPr lang="hu-HU" sz="2400" dirty="0">
                <a:solidFill>
                  <a:srgbClr val="FFC000"/>
                </a:solidFill>
              </a:rPr>
              <a:t>osztályozza a légi </a:t>
            </a:r>
            <a:r>
              <a:rPr lang="hu-HU" sz="2400" dirty="0" smtClean="0">
                <a:solidFill>
                  <a:srgbClr val="FFC000"/>
                </a:solidFill>
              </a:rPr>
              <a:t>célokat a radarkeresztmetszet, mozgásminta és </a:t>
            </a:r>
            <a:r>
              <a:rPr lang="hu-HU" sz="2400" dirty="0" err="1" smtClean="0">
                <a:solidFill>
                  <a:srgbClr val="FFC000"/>
                </a:solidFill>
              </a:rPr>
              <a:t>micro-doppler</a:t>
            </a:r>
            <a:r>
              <a:rPr lang="hu-HU" sz="2400" dirty="0" smtClean="0">
                <a:solidFill>
                  <a:srgbClr val="FFC000"/>
                </a:solidFill>
              </a:rPr>
              <a:t> azonosító alapján</a:t>
            </a:r>
            <a:endParaRPr lang="it-IT" sz="2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-1256473" y="3551263"/>
            <a:ext cx="6480720" cy="344916"/>
          </a:xfrm>
        </p:spPr>
        <p:txBody>
          <a:bodyPr>
            <a:noAutofit/>
          </a:bodyPr>
          <a:lstStyle/>
          <a:p>
            <a:r>
              <a:rPr lang="it-IT" dirty="0" err="1" smtClean="0">
                <a:solidFill>
                  <a:schemeClr val="tx1"/>
                </a:solidFill>
              </a:rPr>
              <a:t>Recognition</a:t>
            </a:r>
            <a:r>
              <a:rPr lang="it-IT" dirty="0" smtClean="0">
                <a:solidFill>
                  <a:schemeClr val="tx1"/>
                </a:solidFill>
              </a:rPr>
              <a:t> with the </a:t>
            </a:r>
            <a:r>
              <a:rPr lang="it-IT" dirty="0" err="1" smtClean="0">
                <a:solidFill>
                  <a:schemeClr val="tx1"/>
                </a:solidFill>
              </a:rPr>
              <a:t>embedded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Classifier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7114" y="1283173"/>
            <a:ext cx="572103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Segoe UI Light" panose="020B0502040204020203" pitchFamily="34" charset="0"/>
              </a:rPr>
              <a:t>Drones recognition by using:</a:t>
            </a:r>
          </a:p>
          <a:p>
            <a:endParaRPr lang="en-US" sz="1600" dirty="0" smtClean="0">
              <a:latin typeface="Segoe UI Light" panose="020B0502040204020203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b="1" dirty="0" smtClean="0">
                <a:latin typeface="Segoe UI Light" panose="020B0502040204020203" pitchFamily="34" charset="0"/>
              </a:rPr>
              <a:t>RCS</a:t>
            </a:r>
            <a:r>
              <a:rPr lang="en-US" sz="1600" dirty="0" smtClean="0">
                <a:latin typeface="Segoe UI Light" panose="020B0502040204020203" pitchFamily="34" charset="0"/>
              </a:rPr>
              <a:t> and </a:t>
            </a:r>
            <a:r>
              <a:rPr lang="en-US" sz="1600" b="1" dirty="0" smtClean="0">
                <a:latin typeface="Segoe UI Light" panose="020B0502040204020203" pitchFamily="34" charset="0"/>
              </a:rPr>
              <a:t>Kinematics</a:t>
            </a:r>
            <a:r>
              <a:rPr lang="en-US" sz="1600" dirty="0" smtClean="0">
                <a:latin typeface="Segoe UI Light" panose="020B0502040204020203" pitchFamily="34" charset="0"/>
              </a:rPr>
              <a:t>, extracted by a detection and tracking activity in 360° scan mode (rotating antenna)</a:t>
            </a:r>
          </a:p>
          <a:p>
            <a:pPr marL="342900" indent="-342900">
              <a:buFont typeface="+mj-lt"/>
              <a:buAutoNum type="arabicPeriod"/>
            </a:pPr>
            <a:endParaRPr lang="en-US" sz="1600" b="1" dirty="0">
              <a:latin typeface="Segoe UI Light" panose="020B0502040204020203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b="1" dirty="0" smtClean="0">
                <a:latin typeface="Segoe UI Light" panose="020B0502040204020203" pitchFamily="34" charset="0"/>
              </a:rPr>
              <a:t>Micro-Doppler Signature</a:t>
            </a:r>
            <a:r>
              <a:rPr lang="en-US" sz="1600" dirty="0" smtClean="0">
                <a:latin typeface="Segoe UI Light" panose="020B0502040204020203" pitchFamily="34" charset="0"/>
              </a:rPr>
              <a:t>, extracted by “micro-observations” (~100 </a:t>
            </a:r>
            <a:r>
              <a:rPr lang="en-US" sz="1600" dirty="0" err="1" smtClean="0">
                <a:latin typeface="Segoe UI Light" panose="020B0502040204020203" pitchFamily="34" charset="0"/>
              </a:rPr>
              <a:t>ms</a:t>
            </a:r>
            <a:r>
              <a:rPr lang="en-US" sz="1600" dirty="0" smtClean="0">
                <a:latin typeface="Segoe UI Light" panose="020B0502040204020203" pitchFamily="34" charset="0"/>
              </a:rPr>
              <a:t>) of the target thanks to the </a:t>
            </a:r>
            <a:r>
              <a:rPr lang="en-US" sz="1600" i="1" dirty="0" smtClean="0">
                <a:latin typeface="Segoe UI Light" panose="020B0502040204020203" pitchFamily="34" charset="0"/>
              </a:rPr>
              <a:t>disc</a:t>
            </a:r>
            <a:r>
              <a:rPr lang="hu-HU" sz="1600" i="1" dirty="0" smtClean="0">
                <a:latin typeface="Segoe UI Light" panose="020B0502040204020203" pitchFamily="34" charset="0"/>
              </a:rPr>
              <a:t>r</a:t>
            </a:r>
            <a:r>
              <a:rPr lang="en-US" sz="1600" i="1" dirty="0" err="1" smtClean="0">
                <a:latin typeface="Segoe UI Light" panose="020B0502040204020203" pitchFamily="34" charset="0"/>
              </a:rPr>
              <a:t>ete</a:t>
            </a:r>
            <a:r>
              <a:rPr lang="en-US" sz="1600" i="1" dirty="0" smtClean="0">
                <a:latin typeface="Segoe UI Light" panose="020B0502040204020203" pitchFamily="34" charset="0"/>
              </a:rPr>
              <a:t> (non-continuous) rotation </a:t>
            </a:r>
            <a:r>
              <a:rPr lang="en-US" sz="1600" dirty="0" smtClean="0">
                <a:latin typeface="Segoe UI Light" panose="020B0502040204020203" pitchFamily="34" charset="0"/>
              </a:rPr>
              <a:t>of the antenna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 smtClean="0">
              <a:latin typeface="Segoe UI Light" panose="020B0502040204020203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8" name="Right Brace 7"/>
          <p:cNvSpPr/>
          <p:nvPr/>
        </p:nvSpPr>
        <p:spPr>
          <a:xfrm>
            <a:off x="5550804" y="1283173"/>
            <a:ext cx="504056" cy="300992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extBox 8"/>
          <p:cNvSpPr txBox="1"/>
          <p:nvPr/>
        </p:nvSpPr>
        <p:spPr>
          <a:xfrm>
            <a:off x="1050836" y="4534373"/>
            <a:ext cx="3672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Segoe UI Light" panose="020B0502040204020203" pitchFamily="34" charset="0"/>
              </a:rPr>
              <a:t>Reduced</a:t>
            </a:r>
            <a:r>
              <a:rPr lang="it-IT" sz="1600" dirty="0" smtClean="0">
                <a:latin typeface="Segoe UI Light" panose="020B0502040204020203" pitchFamily="34" charset="0"/>
              </a:rPr>
              <a:t> FA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Segoe UI Light" panose="020B0502040204020203" pitchFamily="34" charset="0"/>
              </a:rPr>
              <a:t>Increased</a:t>
            </a:r>
            <a:r>
              <a:rPr lang="it-IT" sz="1600" dirty="0" smtClean="0">
                <a:latin typeface="Segoe UI Light" panose="020B0502040204020203" pitchFamily="34" charset="0"/>
              </a:rPr>
              <a:t> </a:t>
            </a:r>
            <a:r>
              <a:rPr lang="it-IT" sz="1600" dirty="0" err="1" smtClean="0">
                <a:latin typeface="Segoe UI Light" panose="020B0502040204020203" pitchFamily="34" charset="0"/>
              </a:rPr>
              <a:t>recognition</a:t>
            </a:r>
            <a:r>
              <a:rPr lang="it-IT" sz="1600" dirty="0" smtClean="0">
                <a:latin typeface="Segoe UI Light" panose="020B0502040204020203" pitchFamily="34" charset="0"/>
              </a:rPr>
              <a:t> </a:t>
            </a:r>
            <a:r>
              <a:rPr lang="it-IT" sz="1600" dirty="0" err="1" smtClean="0">
                <a:latin typeface="Segoe UI Light" panose="020B0502040204020203" pitchFamily="34" charset="0"/>
              </a:rPr>
              <a:t>capabilities</a:t>
            </a:r>
            <a:endParaRPr lang="it-IT" sz="1600" dirty="0">
              <a:latin typeface="Segoe UI Light" panose="020B0502040204020203" pitchFamily="34" charset="0"/>
            </a:endParaRPr>
          </a:p>
        </p:txBody>
      </p:sp>
      <p:pic>
        <p:nvPicPr>
          <p:cNvPr id="3074" name="Picture 2" descr="Risultati immagini per machine learning algorithm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7291" y="1635651"/>
            <a:ext cx="1663983" cy="159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isultati immagini per databas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8048" y="1958216"/>
            <a:ext cx="1032049" cy="137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176019" y="3372959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 smtClean="0">
                <a:latin typeface="Segoe UI Light" panose="020B0502040204020203" pitchFamily="34" charset="0"/>
              </a:rPr>
              <a:t>Mission</a:t>
            </a:r>
            <a:r>
              <a:rPr lang="it-IT" sz="1400" dirty="0" smtClean="0">
                <a:latin typeface="Segoe UI Light" panose="020B0502040204020203" pitchFamily="34" charset="0"/>
              </a:rPr>
              <a:t> DB</a:t>
            </a:r>
            <a:endParaRPr lang="it-IT" sz="1400" dirty="0">
              <a:latin typeface="Segoe UI Light" panose="020B05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34253" y="3304277"/>
            <a:ext cx="1607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latin typeface="Segoe UI Light" panose="020B0502040204020203" pitchFamily="34" charset="0"/>
              </a:rPr>
              <a:t>Machine Learning </a:t>
            </a:r>
            <a:r>
              <a:rPr lang="it-IT" sz="1400" dirty="0" err="1" smtClean="0">
                <a:latin typeface="Segoe UI Light" panose="020B0502040204020203" pitchFamily="34" charset="0"/>
              </a:rPr>
              <a:t>Algorythms</a:t>
            </a:r>
            <a:endParaRPr lang="it-IT" sz="1400" dirty="0">
              <a:latin typeface="Segoe UI Light" panose="020B050204020402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68145" y="4513622"/>
            <a:ext cx="3143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Segoe UI Light" panose="020B0502040204020203" pitchFamily="34" charset="0"/>
              </a:rPr>
              <a:t>Threat</a:t>
            </a:r>
            <a:r>
              <a:rPr lang="it-IT" sz="1600" dirty="0" smtClean="0">
                <a:latin typeface="Segoe UI Light" panose="020B0502040204020203" pitchFamily="34" charset="0"/>
              </a:rPr>
              <a:t> </a:t>
            </a:r>
            <a:r>
              <a:rPr lang="it-IT" sz="1600" dirty="0" err="1" smtClean="0">
                <a:latin typeface="Segoe UI Light" panose="020B0502040204020203" pitchFamily="34" charset="0"/>
              </a:rPr>
              <a:t>library</a:t>
            </a:r>
            <a:r>
              <a:rPr lang="it-IT" sz="1600" dirty="0" smtClean="0">
                <a:latin typeface="Segoe UI Light" panose="020B0502040204020203" pitchFamily="34" charset="0"/>
              </a:rPr>
              <a:t> </a:t>
            </a:r>
            <a:r>
              <a:rPr lang="it-IT" sz="1600" dirty="0" err="1" smtClean="0">
                <a:latin typeface="Segoe UI Light" panose="020B0502040204020203" pitchFamily="34" charset="0"/>
              </a:rPr>
              <a:t>population</a:t>
            </a:r>
            <a:endParaRPr lang="it-IT" sz="1600" dirty="0" smtClean="0">
              <a:latin typeface="Segoe UI Ligh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Segoe UI Light" panose="020B0502040204020203" pitchFamily="34" charset="0"/>
              </a:rPr>
              <a:t>Long-</a:t>
            </a:r>
            <a:r>
              <a:rPr lang="it-IT" sz="1600" dirty="0" err="1" smtClean="0">
                <a:latin typeface="Segoe UI Light" panose="020B0502040204020203" pitchFamily="34" charset="0"/>
              </a:rPr>
              <a:t>term</a:t>
            </a:r>
            <a:r>
              <a:rPr lang="it-IT" sz="1600" dirty="0" smtClean="0">
                <a:latin typeface="Segoe UI Light" panose="020B0502040204020203" pitchFamily="34" charset="0"/>
              </a:rPr>
              <a:t> </a:t>
            </a:r>
            <a:r>
              <a:rPr lang="it-IT" sz="1600" dirty="0" err="1" smtClean="0">
                <a:latin typeface="Segoe UI Light" panose="020B0502040204020203" pitchFamily="34" charset="0"/>
              </a:rPr>
              <a:t>workload</a:t>
            </a:r>
            <a:r>
              <a:rPr lang="it-IT" sz="1600" dirty="0" smtClean="0">
                <a:latin typeface="Segoe UI Light" panose="020B0502040204020203" pitchFamily="34" charset="0"/>
              </a:rPr>
              <a:t> </a:t>
            </a:r>
            <a:r>
              <a:rPr lang="it-IT" sz="1600" dirty="0" err="1" smtClean="0">
                <a:latin typeface="Segoe UI Light" panose="020B0502040204020203" pitchFamily="34" charset="0"/>
              </a:rPr>
              <a:t>decrease</a:t>
            </a:r>
            <a:r>
              <a:rPr lang="it-IT" sz="1600" dirty="0" smtClean="0">
                <a:latin typeface="Segoe UI Light" panose="020B0502040204020203" pitchFamily="34" charset="0"/>
              </a:rPr>
              <a:t> for </a:t>
            </a:r>
            <a:r>
              <a:rPr lang="it-IT" sz="1600" dirty="0" err="1" smtClean="0">
                <a:latin typeface="Segoe UI Light" panose="020B0502040204020203" pitchFamily="34" charset="0"/>
              </a:rPr>
              <a:t>operators</a:t>
            </a:r>
            <a:endParaRPr lang="it-IT" sz="1600" dirty="0">
              <a:latin typeface="Segoe UI Light" panose="020B0502040204020203" pitchFamily="34" charset="0"/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2555776" y="4070586"/>
            <a:ext cx="331264" cy="4145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Down Arrow 21"/>
          <p:cNvSpPr/>
          <p:nvPr/>
        </p:nvSpPr>
        <p:spPr>
          <a:xfrm>
            <a:off x="7286688" y="4119841"/>
            <a:ext cx="331264" cy="4145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491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68905" y="462668"/>
            <a:ext cx="8723575" cy="442617"/>
          </a:xfrm>
        </p:spPr>
        <p:txBody>
          <a:bodyPr/>
          <a:lstStyle/>
          <a:p>
            <a:r>
              <a:rPr lang="hu-HU" dirty="0">
                <a:solidFill>
                  <a:srgbClr val="FFC000"/>
                </a:solidFill>
              </a:rPr>
              <a:t>A Black </a:t>
            </a:r>
            <a:r>
              <a:rPr lang="hu-HU" dirty="0" err="1" smtClean="0">
                <a:solidFill>
                  <a:srgbClr val="FFC000"/>
                </a:solidFill>
              </a:rPr>
              <a:t>Knight</a:t>
            </a:r>
            <a:r>
              <a:rPr lang="hu-HU" dirty="0" smtClean="0">
                <a:solidFill>
                  <a:srgbClr val="FFC000"/>
                </a:solidFill>
              </a:rPr>
              <a:t> elektrooptikai és RF zavaró (</a:t>
            </a:r>
            <a:r>
              <a:rPr lang="hu-HU" dirty="0" err="1" smtClean="0">
                <a:solidFill>
                  <a:srgbClr val="FFC000"/>
                </a:solidFill>
              </a:rPr>
              <a:t>jammer</a:t>
            </a:r>
            <a:r>
              <a:rPr lang="hu-HU" dirty="0" smtClean="0">
                <a:solidFill>
                  <a:srgbClr val="FFC000"/>
                </a:solidFill>
              </a:rPr>
              <a:t>) </a:t>
            </a:r>
            <a:r>
              <a:rPr lang="hu-HU" dirty="0" err="1" smtClean="0">
                <a:solidFill>
                  <a:srgbClr val="FFC000"/>
                </a:solidFill>
              </a:rPr>
              <a:t>alrendeszere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8904" y="3013660"/>
            <a:ext cx="2520280" cy="3106411"/>
          </a:xfrm>
        </p:spPr>
        <p:txBody>
          <a:bodyPr/>
          <a:lstStyle/>
          <a:p>
            <a:pPr marL="0" indent="0" algn="r">
              <a:buNone/>
            </a:pPr>
            <a:r>
              <a:rPr lang="en-GB" dirty="0">
                <a:cs typeface="Segoe UI Light" panose="020B0502040204020203" pitchFamily="34" charset="0"/>
              </a:rPr>
              <a:t>In case of positive detection of a threat, the </a:t>
            </a:r>
            <a:r>
              <a:rPr lang="en-GB" dirty="0" smtClean="0">
                <a:cs typeface="Segoe UI Light" panose="020B0502040204020203" pitchFamily="34" charset="0"/>
              </a:rPr>
              <a:t>system </a:t>
            </a:r>
            <a:r>
              <a:rPr lang="en-GB" dirty="0">
                <a:cs typeface="Segoe UI Light" panose="020B0502040204020203" pitchFamily="34" charset="0"/>
              </a:rPr>
              <a:t>automatically commands the </a:t>
            </a:r>
            <a:r>
              <a:rPr lang="en-GB" dirty="0" smtClean="0">
                <a:cs typeface="Segoe UI Light" panose="020B0502040204020203" pitchFamily="34" charset="0"/>
              </a:rPr>
              <a:t>azimuth </a:t>
            </a:r>
            <a:r>
              <a:rPr lang="en-GB" dirty="0">
                <a:cs typeface="Segoe UI Light" panose="020B0502040204020203" pitchFamily="34" charset="0"/>
              </a:rPr>
              <a:t>position towards the target direction. The main functions of the turret are:</a:t>
            </a:r>
          </a:p>
          <a:p>
            <a:pPr algn="r"/>
            <a:endParaRPr lang="it-IT" dirty="0"/>
          </a:p>
        </p:txBody>
      </p:sp>
      <p:sp>
        <p:nvSpPr>
          <p:cNvPr id="12" name="Text Placeholder 11"/>
          <p:cNvSpPr>
            <a:spLocks noGrp="1"/>
          </p:cNvSpPr>
          <p:nvPr>
            <p:ph sz="quarter" idx="13"/>
          </p:nvPr>
        </p:nvSpPr>
        <p:spPr>
          <a:xfrm>
            <a:off x="997630" y="5778163"/>
            <a:ext cx="6480720" cy="344916"/>
          </a:xfrm>
        </p:spPr>
        <p:txBody>
          <a:bodyPr/>
          <a:lstStyle/>
          <a:p>
            <a:pPr algn="ctr"/>
            <a:r>
              <a:rPr lang="it-IT" sz="1800" dirty="0" err="1" smtClean="0">
                <a:solidFill>
                  <a:srgbClr val="FF0000"/>
                </a:solidFill>
              </a:rPr>
              <a:t>Recognition</a:t>
            </a:r>
            <a:r>
              <a:rPr lang="it-IT" sz="1800" dirty="0" smtClean="0">
                <a:solidFill>
                  <a:srgbClr val="FF0000"/>
                </a:solidFill>
              </a:rPr>
              <a:t> and </a:t>
            </a:r>
            <a:r>
              <a:rPr lang="it-IT" sz="1800" dirty="0" err="1" smtClean="0">
                <a:solidFill>
                  <a:srgbClr val="FF0000"/>
                </a:solidFill>
              </a:rPr>
              <a:t>visual</a:t>
            </a:r>
            <a:r>
              <a:rPr lang="it-IT" sz="1800" dirty="0" smtClean="0">
                <a:solidFill>
                  <a:srgbClr val="FF0000"/>
                </a:solidFill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</a:rPr>
              <a:t>threat</a:t>
            </a:r>
            <a:r>
              <a:rPr lang="it-IT" sz="1800" dirty="0" smtClean="0">
                <a:solidFill>
                  <a:srgbClr val="FF0000"/>
                </a:solidFill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</a:rPr>
              <a:t>level</a:t>
            </a:r>
            <a:r>
              <a:rPr lang="it-IT" sz="1800" dirty="0" smtClean="0">
                <a:solidFill>
                  <a:srgbClr val="FF0000"/>
                </a:solidFill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</a:rPr>
              <a:t>assessment</a:t>
            </a:r>
            <a:endParaRPr lang="it-IT" sz="18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71801" y="3039149"/>
            <a:ext cx="601027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400" b="1" dirty="0" smtClean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SEARCH &amp; TRACK</a:t>
            </a:r>
            <a:endParaRPr lang="en-GB" sz="1400" b="1" dirty="0">
              <a:solidFill>
                <a:srgbClr val="FF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719138" lvl="1" indent="-273050" algn="just">
              <a:buFont typeface="Arial" panose="020B0604020202020204" pitchFamily="34" charset="0"/>
              <a:buChar char="•"/>
            </a:pPr>
            <a:r>
              <a:rPr lang="en-GB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Surveillance volume: 360° in azimuth, 0°-90° in elevation</a:t>
            </a:r>
          </a:p>
          <a:p>
            <a:pPr marL="719138" indent="-273050" algn="just"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Single target tracking in </a:t>
            </a:r>
            <a:r>
              <a:rPr lang="en-GB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azimuth and </a:t>
            </a:r>
            <a:r>
              <a:rPr lang="en-GB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elevation..</a:t>
            </a:r>
          </a:p>
          <a:p>
            <a:pPr algn="just"/>
            <a:r>
              <a:rPr lang="en-GB" sz="1400" b="1" dirty="0" smtClean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RECOGNITION &amp; IDENTIFICATION</a:t>
            </a:r>
            <a:endParaRPr lang="en-GB" sz="1400" dirty="0">
              <a:solidFill>
                <a:srgbClr val="FF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Type of UAV (fixed wing or rotary wing</a:t>
            </a:r>
            <a:r>
              <a:rPr lang="en-GB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Brand/model (if close enough)</a:t>
            </a:r>
            <a:endParaRPr lang="en-GB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Dimensions</a:t>
            </a:r>
          </a:p>
          <a:p>
            <a:pPr algn="just"/>
            <a:r>
              <a:rPr lang="en-GB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GB" sz="1400" b="1" dirty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VIDEO RECORDING</a:t>
            </a:r>
            <a:endParaRPr lang="en-GB" sz="1400" dirty="0">
              <a:solidFill>
                <a:srgbClr val="FF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Starts automatically when a </a:t>
            </a:r>
            <a:r>
              <a:rPr lang="en-GB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threat </a:t>
            </a:r>
            <a:r>
              <a:rPr lang="en-GB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is detected by the </a:t>
            </a:r>
            <a:r>
              <a:rPr lang="en-GB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radar</a:t>
            </a:r>
          </a:p>
          <a:p>
            <a:pPr algn="just"/>
            <a:r>
              <a:rPr lang="en-GB" sz="1400" b="1" dirty="0" smtClean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SOFT </a:t>
            </a:r>
            <a:r>
              <a:rPr lang="en-GB" sz="1400" b="1" dirty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KILL </a:t>
            </a:r>
            <a:endParaRPr lang="en-GB" sz="1400" dirty="0">
              <a:solidFill>
                <a:srgbClr val="FF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Multi band </a:t>
            </a:r>
            <a:r>
              <a:rPr lang="en-GB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(GNSS and RC) Jamming, 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configure 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power 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disturbance of 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channels turning on/off 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noise channels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;</a:t>
            </a:r>
            <a:endParaRPr lang="en-GB" sz="1400" dirty="0"/>
          </a:p>
        </p:txBody>
      </p:sp>
      <p:pic>
        <p:nvPicPr>
          <p:cNvPr id="9" name="Picture 2" descr="http://silentsentinel.com/slider1-image1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642" b="83333" l="4853" r="932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391" y="773739"/>
            <a:ext cx="3318542" cy="277747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88224" y="1700809"/>
            <a:ext cx="2193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5MP HD camera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Zoom 33x</a:t>
            </a:r>
            <a:endParaRPr lang="en-US" sz="1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8905" y="1711130"/>
            <a:ext cx="2924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(Un)cooled 640x512, 25/30 Hz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40-330 mm lens (up to 825mm)</a:t>
            </a:r>
          </a:p>
        </p:txBody>
      </p:sp>
    </p:spTree>
    <p:extLst>
      <p:ext uri="{BB962C8B-B14F-4D97-AF65-F5344CB8AC3E}">
        <p14:creationId xmlns:p14="http://schemas.microsoft.com/office/powerpoint/2010/main" val="320863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714" y="462668"/>
            <a:ext cx="8658564" cy="442617"/>
          </a:xfrm>
        </p:spPr>
        <p:txBody>
          <a:bodyPr/>
          <a:lstStyle/>
          <a:p>
            <a:r>
              <a:rPr lang="hu-HU" sz="2600" dirty="0">
                <a:solidFill>
                  <a:srgbClr val="FFC000"/>
                </a:solidFill>
              </a:rPr>
              <a:t>A Black </a:t>
            </a:r>
            <a:r>
              <a:rPr lang="hu-HU" sz="2600" dirty="0" err="1">
                <a:solidFill>
                  <a:srgbClr val="FFC000"/>
                </a:solidFill>
              </a:rPr>
              <a:t>Knight</a:t>
            </a:r>
            <a:r>
              <a:rPr lang="hu-HU" sz="2600" dirty="0">
                <a:solidFill>
                  <a:srgbClr val="FFC000"/>
                </a:solidFill>
              </a:rPr>
              <a:t> elektrooptikai </a:t>
            </a:r>
            <a:br>
              <a:rPr lang="hu-HU" sz="2600" dirty="0">
                <a:solidFill>
                  <a:srgbClr val="FFC000"/>
                </a:solidFill>
              </a:rPr>
            </a:br>
            <a:r>
              <a:rPr lang="hu-HU" sz="2600" dirty="0" smtClean="0">
                <a:solidFill>
                  <a:srgbClr val="FFC000"/>
                </a:solidFill>
              </a:rPr>
              <a:t>és </a:t>
            </a:r>
            <a:r>
              <a:rPr lang="hu-HU" sz="2600" dirty="0">
                <a:solidFill>
                  <a:srgbClr val="FFC000"/>
                </a:solidFill>
              </a:rPr>
              <a:t>RF zavaró (</a:t>
            </a:r>
            <a:r>
              <a:rPr lang="hu-HU" sz="2600" dirty="0" err="1">
                <a:solidFill>
                  <a:srgbClr val="FFC000"/>
                </a:solidFill>
              </a:rPr>
              <a:t>jammer</a:t>
            </a:r>
            <a:r>
              <a:rPr lang="hu-HU" sz="2600" dirty="0" smtClean="0">
                <a:solidFill>
                  <a:srgbClr val="FFC000"/>
                </a:solidFill>
              </a:rPr>
              <a:t>) </a:t>
            </a:r>
            <a:r>
              <a:rPr lang="hu-HU" sz="2600" dirty="0" err="1">
                <a:solidFill>
                  <a:srgbClr val="FFC000"/>
                </a:solidFill>
              </a:rPr>
              <a:t>alrendeszere</a:t>
            </a:r>
            <a:r>
              <a:rPr lang="hu-HU" sz="2600" dirty="0" smtClean="0">
                <a:solidFill>
                  <a:srgbClr val="FFC000"/>
                </a:solidFill>
              </a:rPr>
              <a:t> </a:t>
            </a:r>
            <a:r>
              <a:rPr lang="hu-HU" sz="2600" dirty="0">
                <a:solidFill>
                  <a:srgbClr val="FFC000"/>
                </a:solidFill>
              </a:rPr>
              <a:t>működés </a:t>
            </a:r>
            <a:r>
              <a:rPr lang="hu-HU" sz="2600" dirty="0" smtClean="0">
                <a:solidFill>
                  <a:srgbClr val="FFC000"/>
                </a:solidFill>
              </a:rPr>
              <a:t>közben</a:t>
            </a:r>
            <a:endParaRPr lang="it-IT" sz="26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759366-78A8-4C75-9D6C-FFD344CA7974}" type="slidenum">
              <a:rPr kumimoji="0" lang="it-IT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it-IT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sz="quarter" idx="13"/>
          </p:nvPr>
        </p:nvSpPr>
        <p:spPr>
          <a:xfrm>
            <a:off x="2754358" y="4696654"/>
            <a:ext cx="6480720" cy="344916"/>
          </a:xfrm>
          <a:solidFill>
            <a:srgbClr val="C00000"/>
          </a:solidFill>
        </p:spPr>
        <p:txBody>
          <a:bodyPr/>
          <a:lstStyle/>
          <a:p>
            <a:pPr algn="ctr"/>
            <a:r>
              <a:rPr lang="it-IT" sz="1800" dirty="0" err="1" smtClean="0">
                <a:solidFill>
                  <a:schemeClr val="bg1"/>
                </a:solidFill>
              </a:rPr>
              <a:t>Neutralization</a:t>
            </a:r>
            <a:r>
              <a:rPr lang="it-IT" sz="1800" dirty="0" smtClean="0">
                <a:solidFill>
                  <a:schemeClr val="bg1"/>
                </a:solidFill>
              </a:rPr>
              <a:t> and </a:t>
            </a:r>
            <a:r>
              <a:rPr lang="it-IT" sz="1800" dirty="0" err="1" smtClean="0">
                <a:solidFill>
                  <a:schemeClr val="bg1"/>
                </a:solidFill>
              </a:rPr>
              <a:t>threat</a:t>
            </a:r>
            <a:r>
              <a:rPr lang="it-IT" sz="1800" dirty="0" smtClean="0">
                <a:solidFill>
                  <a:schemeClr val="bg1"/>
                </a:solidFill>
              </a:rPr>
              <a:t> management</a:t>
            </a:r>
            <a:endParaRPr lang="it-IT" sz="18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91030" y="1239372"/>
            <a:ext cx="4824535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000" marR="0" lvl="0" indent="-171450" algn="l" defTabSz="685766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Highly directional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helix antennas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(40° cone)</a:t>
            </a:r>
          </a:p>
          <a:p>
            <a:pPr marL="252000" marR="0" lvl="0" indent="-171450" algn="l" defTabSz="685766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Boresight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installation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(</a:t>
            </a:r>
            <a:r>
              <a:rPr kumimoji="0" lang="it-I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sided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, over)</a:t>
            </a:r>
          </a:p>
          <a:p>
            <a:pPr marL="252000" marR="0" lvl="0" indent="-171450" algn="l" defTabSz="685766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Enables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loss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of data link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logic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/>
            </a:r>
            <a:b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</a:b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	</a:t>
            </a:r>
            <a:r>
              <a:rPr kumimoji="0" lang="it-IT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(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hover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,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land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, or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return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to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pre-determined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point</a:t>
            </a:r>
            <a:r>
              <a:rPr kumimoji="0" lang="it-IT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Ranges up to 2 km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Modular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system composed of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multiple independent effectors. </a:t>
            </a:r>
            <a:b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	</a:t>
            </a:r>
            <a:r>
              <a:rPr kumimoji="0" lang="it-IT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(can 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be operated even if the other is missing or </a:t>
            </a:r>
            <a:r>
              <a:rPr kumimoji="0" lang="it-IT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damaged</a:t>
            </a:r>
            <a:r>
              <a:rPr lang="it-IT" sz="16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)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467544" y="5925278"/>
            <a:ext cx="8136904" cy="431073"/>
          </a:xfrm>
          <a:prstGeom prst="rightArrow">
            <a:avLst/>
          </a:prstGeom>
          <a:solidFill>
            <a:srgbClr val="FF0000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1560" y="5839151"/>
            <a:ext cx="741575" cy="609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GSM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3390" y="5592268"/>
            <a:ext cx="92204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868 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– 928 MHz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53135" y="5575024"/>
            <a:ext cx="92204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925 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– 960 MHz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08552" y="5839151"/>
            <a:ext cx="738636" cy="6096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GSM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22951" y="5821364"/>
            <a:ext cx="914400" cy="609600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GPS L2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393397" y="5821364"/>
            <a:ext cx="914400" cy="609600"/>
          </a:xfrm>
          <a:prstGeom prst="rect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GPS L1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31327" y="5560152"/>
            <a:ext cx="10310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2385 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-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2485MHz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667472" y="5821364"/>
            <a:ext cx="914400" cy="6096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WiFi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958749" y="5816663"/>
            <a:ext cx="914400" cy="60960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WiFi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900094" y="5560152"/>
            <a:ext cx="107914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5725 to 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5825 MHz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625919" y="5900161"/>
            <a:ext cx="9350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Frequency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169558" y="5445225"/>
            <a:ext cx="2209882" cy="124402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973784" y="5456239"/>
            <a:ext cx="60305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Optional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l="20424" t="18979" r="67219" b="60307"/>
          <a:stretch/>
        </p:blipFill>
        <p:spPr>
          <a:xfrm>
            <a:off x="1246837" y="1271895"/>
            <a:ext cx="2146559" cy="359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6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58" y="1301832"/>
            <a:ext cx="7432158" cy="555616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60649"/>
            <a:ext cx="9144000" cy="813239"/>
          </a:xfrm>
        </p:spPr>
        <p:txBody>
          <a:bodyPr/>
          <a:lstStyle/>
          <a:p>
            <a:r>
              <a:rPr lang="hu-HU" sz="2600" dirty="0">
                <a:solidFill>
                  <a:srgbClr val="FFC000"/>
                </a:solidFill>
              </a:rPr>
              <a:t>A Black </a:t>
            </a:r>
            <a:r>
              <a:rPr lang="hu-HU" sz="2600" dirty="0" err="1">
                <a:solidFill>
                  <a:srgbClr val="FFC000"/>
                </a:solidFill>
              </a:rPr>
              <a:t>Knight</a:t>
            </a:r>
            <a:r>
              <a:rPr lang="hu-HU" sz="2600" dirty="0">
                <a:solidFill>
                  <a:srgbClr val="FFC000"/>
                </a:solidFill>
              </a:rPr>
              <a:t> elektrooptikai </a:t>
            </a:r>
            <a:br>
              <a:rPr lang="hu-HU" sz="2600" dirty="0">
                <a:solidFill>
                  <a:srgbClr val="FFC000"/>
                </a:solidFill>
              </a:rPr>
            </a:br>
            <a:r>
              <a:rPr lang="hu-HU" sz="2600" dirty="0">
                <a:solidFill>
                  <a:srgbClr val="FFC000"/>
                </a:solidFill>
              </a:rPr>
              <a:t>és RF zavaró (</a:t>
            </a:r>
            <a:r>
              <a:rPr lang="hu-HU" sz="2600" dirty="0" err="1">
                <a:solidFill>
                  <a:srgbClr val="FFC000"/>
                </a:solidFill>
              </a:rPr>
              <a:t>jammer</a:t>
            </a:r>
            <a:r>
              <a:rPr lang="hu-HU" sz="2600" dirty="0">
                <a:solidFill>
                  <a:srgbClr val="FFC000"/>
                </a:solidFill>
              </a:rPr>
              <a:t>) </a:t>
            </a:r>
            <a:r>
              <a:rPr lang="hu-HU" sz="2600" dirty="0" err="1" smtClean="0">
                <a:solidFill>
                  <a:srgbClr val="FFC000"/>
                </a:solidFill>
              </a:rPr>
              <a:t>alrendeszerének</a:t>
            </a:r>
            <a:r>
              <a:rPr lang="hu-HU" sz="2600" dirty="0" smtClean="0">
                <a:solidFill>
                  <a:srgbClr val="FFC000"/>
                </a:solidFill>
              </a:rPr>
              <a:t> vezérlő képernyője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7591646" y="2000437"/>
            <a:ext cx="1300833" cy="572641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..a better view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1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38544" y="4252892"/>
            <a:ext cx="4354754" cy="2204393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098" y="260648"/>
            <a:ext cx="8403382" cy="568691"/>
          </a:xfrm>
        </p:spPr>
        <p:txBody>
          <a:bodyPr/>
          <a:lstStyle/>
          <a:p>
            <a:r>
              <a:rPr lang="hu-HU" sz="2600" dirty="0">
                <a:solidFill>
                  <a:srgbClr val="FFC000"/>
                </a:solidFill>
              </a:rPr>
              <a:t>Vezérlő és </a:t>
            </a:r>
            <a:r>
              <a:rPr lang="hu-HU" sz="2600" dirty="0" err="1" smtClean="0">
                <a:solidFill>
                  <a:srgbClr val="FFC000"/>
                </a:solidFill>
              </a:rPr>
              <a:t>irányítőközpont</a:t>
            </a:r>
            <a:r>
              <a:rPr lang="hu-HU" sz="2600" dirty="0" smtClean="0">
                <a:solidFill>
                  <a:srgbClr val="FFC000"/>
                </a:solidFill>
              </a:rPr>
              <a:t> (</a:t>
            </a:r>
            <a:r>
              <a:rPr lang="hu-HU" sz="2600" dirty="0" err="1" smtClean="0">
                <a:solidFill>
                  <a:srgbClr val="FFC000"/>
                </a:solidFill>
              </a:rPr>
              <a:t>Command</a:t>
            </a:r>
            <a:r>
              <a:rPr lang="hu-HU" sz="2600" dirty="0" smtClean="0">
                <a:solidFill>
                  <a:srgbClr val="FFC000"/>
                </a:solidFill>
              </a:rPr>
              <a:t> and </a:t>
            </a:r>
            <a:r>
              <a:rPr lang="hu-HU" sz="2600" dirty="0" err="1" smtClean="0">
                <a:solidFill>
                  <a:srgbClr val="FFC000"/>
                </a:solidFill>
              </a:rPr>
              <a:t>Control</a:t>
            </a:r>
            <a:r>
              <a:rPr lang="hu-HU" sz="2600" dirty="0" smtClean="0">
                <a:solidFill>
                  <a:srgbClr val="FFC000"/>
                </a:solidFill>
              </a:rPr>
              <a:t> Centre) vezérlő képernyői</a:t>
            </a:r>
            <a:endParaRPr lang="en-US" sz="2600" dirty="0">
              <a:solidFill>
                <a:srgbClr val="FFC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©  IDS Ingegneria Dei Sistemi</a:t>
            </a:r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5C268-EBC5-4AD8-8C1B-A84CC428339D}" type="slidenum">
              <a:rPr lang="it-IT" smtClean="0"/>
              <a:t>24</a:t>
            </a:fld>
            <a:endParaRPr lang="it-IT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09417" y="4496871"/>
            <a:ext cx="1800922" cy="171643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496874"/>
            <a:ext cx="2064907" cy="1716436"/>
          </a:xfrm>
          <a:prstGeom prst="rect">
            <a:avLst/>
          </a:prstGeom>
        </p:spPr>
      </p:pic>
      <p:pic>
        <p:nvPicPr>
          <p:cNvPr id="9" name="Content Placeholder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468" y="4496871"/>
            <a:ext cx="2295975" cy="1716436"/>
          </a:xfrm>
        </p:spPr>
      </p:pic>
      <p:sp>
        <p:nvSpPr>
          <p:cNvPr id="10" name="TextBox 9"/>
          <p:cNvSpPr txBox="1"/>
          <p:nvPr/>
        </p:nvSpPr>
        <p:spPr>
          <a:xfrm>
            <a:off x="4303329" y="4924199"/>
            <a:ext cx="2042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2x operators</a:t>
            </a:r>
          </a:p>
          <a:p>
            <a:pPr algn="ctr"/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Focused tasks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CONOPS and Ergonomics</a:t>
            </a:r>
            <a:endParaRPr lang="en-US" dirty="0"/>
          </a:p>
        </p:txBody>
      </p:sp>
      <p:pic>
        <p:nvPicPr>
          <p:cNvPr id="14" name="Immagin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36545" y="989796"/>
            <a:ext cx="4077666" cy="2998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ectangle 15"/>
          <p:cNvSpPr/>
          <p:nvPr/>
        </p:nvSpPr>
        <p:spPr>
          <a:xfrm>
            <a:off x="803554" y="3988699"/>
            <a:ext cx="3024735" cy="4165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Early warning, Detection, tracking</a:t>
            </a:r>
            <a:endParaRPr lang="en-US" sz="1400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228184" y="4202425"/>
            <a:ext cx="2677600" cy="2204393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228185" y="3995634"/>
            <a:ext cx="2642909" cy="4494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Recog</a:t>
            </a:r>
            <a:r>
              <a:rPr lang="en-US" sz="1400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/Ident  and Neutralization</a:t>
            </a:r>
            <a:endParaRPr lang="en-US" sz="1400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9" name="Up-Down Arrow 18"/>
          <p:cNvSpPr/>
          <p:nvPr/>
        </p:nvSpPr>
        <p:spPr>
          <a:xfrm>
            <a:off x="4068344" y="3293794"/>
            <a:ext cx="286411" cy="1081087"/>
          </a:xfrm>
          <a:prstGeom prst="up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Up-Down Arrow 19"/>
          <p:cNvSpPr/>
          <p:nvPr/>
        </p:nvSpPr>
        <p:spPr>
          <a:xfrm rot="-2160000">
            <a:off x="5879314" y="3106220"/>
            <a:ext cx="286411" cy="1167074"/>
          </a:xfrm>
          <a:prstGeom prst="up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294865" y="1597146"/>
            <a:ext cx="2484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Single operator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Higher automatism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28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022" y="260649"/>
            <a:ext cx="8608458" cy="802607"/>
          </a:xfrm>
        </p:spPr>
        <p:txBody>
          <a:bodyPr/>
          <a:lstStyle/>
          <a:p>
            <a:r>
              <a:rPr lang="hu-HU" sz="2000" dirty="0">
                <a:solidFill>
                  <a:srgbClr val="FFC000"/>
                </a:solidFill>
              </a:rPr>
              <a:t>Vezérlő és </a:t>
            </a:r>
            <a:r>
              <a:rPr lang="hu-HU" sz="2000" dirty="0" err="1">
                <a:solidFill>
                  <a:srgbClr val="FFC000"/>
                </a:solidFill>
              </a:rPr>
              <a:t>irányítőközpont</a:t>
            </a:r>
            <a:r>
              <a:rPr lang="hu-HU" sz="2000" dirty="0">
                <a:solidFill>
                  <a:srgbClr val="FFC000"/>
                </a:solidFill>
              </a:rPr>
              <a:t> (</a:t>
            </a:r>
            <a:r>
              <a:rPr lang="hu-HU" sz="2000" dirty="0" err="1">
                <a:solidFill>
                  <a:srgbClr val="FFC000"/>
                </a:solidFill>
              </a:rPr>
              <a:t>Command</a:t>
            </a:r>
            <a:r>
              <a:rPr lang="hu-HU" sz="2000" dirty="0">
                <a:solidFill>
                  <a:srgbClr val="FFC000"/>
                </a:solidFill>
              </a:rPr>
              <a:t> and </a:t>
            </a:r>
            <a:r>
              <a:rPr lang="hu-HU" sz="2000" dirty="0" err="1">
                <a:solidFill>
                  <a:srgbClr val="FFC000"/>
                </a:solidFill>
              </a:rPr>
              <a:t>Control</a:t>
            </a:r>
            <a:r>
              <a:rPr lang="hu-HU" sz="2000" dirty="0">
                <a:solidFill>
                  <a:srgbClr val="FFC000"/>
                </a:solidFill>
              </a:rPr>
              <a:t> Centre) </a:t>
            </a:r>
            <a:r>
              <a:rPr lang="hu-HU" sz="2000" dirty="0" smtClean="0">
                <a:solidFill>
                  <a:srgbClr val="FFC000"/>
                </a:solidFill>
              </a:rPr>
              <a:t>2D-3D vizualizációs modulja—valós időben feltünteti a saját és behatoló erőket, RF terjedésmodellt állít fel  a szenzorok által  lefedett területre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458" y="1328014"/>
            <a:ext cx="8496300" cy="4824412"/>
          </a:xfrm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US" altLang="it-IT" dirty="0" smtClean="0">
                <a:cs typeface="Segoe UI Light" panose="020B0502040204020203" pitchFamily="34" charset="0"/>
              </a:rPr>
              <a:t>2D-3D geographical </a:t>
            </a:r>
            <a:r>
              <a:rPr lang="en-US" altLang="it-IT" dirty="0" smtClean="0">
                <a:cs typeface="Segoe UI Light" panose="020B0502040204020203" pitchFamily="34" charset="0"/>
              </a:rPr>
              <a:t>visualization </a:t>
            </a:r>
            <a:r>
              <a:rPr lang="en-US" altLang="it-IT" dirty="0">
                <a:cs typeface="Segoe UI Light" panose="020B0502040204020203" pitchFamily="34" charset="0"/>
              </a:rPr>
              <a:t>tool </a:t>
            </a:r>
            <a:r>
              <a:rPr lang="en-US" altLang="it-IT" dirty="0" smtClean="0">
                <a:cs typeface="Segoe UI Light" panose="020B0502040204020203" pitchFamily="34" charset="0"/>
              </a:rPr>
              <a:t>(compatible </a:t>
            </a:r>
            <a:r>
              <a:rPr lang="en-US" altLang="it-IT" dirty="0">
                <a:cs typeface="Segoe UI Light" panose="020B0502040204020203" pitchFamily="34" charset="0"/>
              </a:rPr>
              <a:t>with the most standardized map formats</a:t>
            </a:r>
            <a:r>
              <a:rPr lang="en-US" altLang="it-IT" dirty="0" smtClean="0">
                <a:cs typeface="Segoe UI Light" panose="020B0502040204020203" pitchFamily="34" charset="0"/>
              </a:rPr>
              <a:t>)</a:t>
            </a:r>
          </a:p>
          <a:p>
            <a:pPr>
              <a:spcBef>
                <a:spcPct val="0"/>
              </a:spcBef>
              <a:defRPr/>
            </a:pPr>
            <a:r>
              <a:rPr lang="en-US" altLang="it-IT" dirty="0" smtClean="0">
                <a:cs typeface="Segoe UI Light" panose="020B0502040204020203" pitchFamily="34" charset="0"/>
              </a:rPr>
              <a:t>multiple </a:t>
            </a:r>
            <a:r>
              <a:rPr lang="en-US" altLang="it-IT" dirty="0">
                <a:cs typeface="Segoe UI Light" panose="020B0502040204020203" pitchFamily="34" charset="0"/>
              </a:rPr>
              <a:t>and heterogeneous data </a:t>
            </a:r>
            <a:r>
              <a:rPr lang="en-US" altLang="it-IT" dirty="0" smtClean="0">
                <a:cs typeface="Segoe UI Light" panose="020B0502040204020203" pitchFamily="34" charset="0"/>
              </a:rPr>
              <a:t>sources retrieval for customized display.</a:t>
            </a:r>
            <a:endParaRPr lang="it-IT" altLang="it-IT" dirty="0">
              <a:cs typeface="Segoe UI Light" panose="020B0502040204020203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en-US" altLang="it-IT" dirty="0" smtClean="0">
                <a:cs typeface="Segoe UI Light" panose="020B0502040204020203" pitchFamily="34" charset="0"/>
              </a:rPr>
              <a:t>fast </a:t>
            </a:r>
            <a:r>
              <a:rPr lang="en-US" altLang="it-IT" dirty="0">
                <a:cs typeface="Segoe UI Light" panose="020B0502040204020203" pitchFamily="34" charset="0"/>
              </a:rPr>
              <a:t>and integrated situational awareness, supports timely decision making in complex and changing scenarios</a:t>
            </a:r>
            <a:r>
              <a:rPr lang="it-IT" altLang="it-IT" dirty="0">
                <a:cs typeface="Segoe UI Light" panose="020B0502040204020203" pitchFamily="34" charset="0"/>
              </a:rPr>
              <a:t>.</a:t>
            </a:r>
          </a:p>
          <a:p>
            <a:endParaRPr lang="en-US" dirty="0">
              <a:cs typeface="Segoe UI Light" panose="020B0502040204020203" pitchFamily="34" charset="0"/>
            </a:endParaRPr>
          </a:p>
        </p:txBody>
      </p:sp>
      <p:pic>
        <p:nvPicPr>
          <p:cNvPr id="7" name="Immagine 1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2200940"/>
            <a:ext cx="4752753" cy="416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0766" y="3466316"/>
            <a:ext cx="3380220" cy="2902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4466608" y="1991235"/>
            <a:ext cx="45916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it-IT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Real time data display</a:t>
            </a:r>
          </a:p>
          <a:p>
            <a:pPr marL="742950" lvl="1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it-IT" sz="1600" i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own </a:t>
            </a:r>
            <a:r>
              <a:rPr lang="en-US" altLang="it-IT" sz="1600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force </a:t>
            </a:r>
            <a:r>
              <a:rPr lang="en-US" altLang="it-IT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deployment</a:t>
            </a:r>
          </a:p>
          <a:p>
            <a:pPr marL="742950" lvl="1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it-IT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device </a:t>
            </a:r>
            <a:r>
              <a:rPr lang="en-US" altLang="it-IT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deployment</a:t>
            </a:r>
          </a:p>
          <a:p>
            <a:pPr marL="742950" lvl="1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it-IT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sensor </a:t>
            </a:r>
            <a:r>
              <a:rPr lang="en-US" altLang="it-IT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coverage check</a:t>
            </a:r>
          </a:p>
          <a:p>
            <a:pPr marL="742950" lvl="1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it-IT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modeling </a:t>
            </a:r>
            <a:r>
              <a:rPr lang="en-US" altLang="it-IT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of operational areas </a:t>
            </a:r>
            <a:r>
              <a:rPr lang="en-US" altLang="it-IT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and volumes associated </a:t>
            </a:r>
            <a:r>
              <a:rPr lang="en-US" altLang="it-IT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with </a:t>
            </a:r>
            <a:r>
              <a:rPr lang="en-US" altLang="it-IT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rules</a:t>
            </a:r>
            <a:endParaRPr lang="en-U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2" name="Picture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2463" y="4917608"/>
            <a:ext cx="2468838" cy="155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6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sz="3200" dirty="0">
                <a:solidFill>
                  <a:srgbClr val="FFC000"/>
                </a:solidFill>
                <a:effectLst/>
              </a:rPr>
              <a:t>A Black </a:t>
            </a:r>
            <a:r>
              <a:rPr lang="hu-HU" sz="3200" dirty="0" err="1">
                <a:solidFill>
                  <a:srgbClr val="FFC000"/>
                </a:solidFill>
                <a:effectLst/>
              </a:rPr>
              <a:t>Knight</a:t>
            </a:r>
            <a:r>
              <a:rPr lang="hu-HU" sz="3200" dirty="0">
                <a:solidFill>
                  <a:srgbClr val="FFC000"/>
                </a:solidFill>
                <a:effectLst/>
              </a:rPr>
              <a:t> rendszer működés közben</a:t>
            </a:r>
            <a:endParaRPr lang="hu-HU" sz="3200" dirty="0">
              <a:solidFill>
                <a:srgbClr val="FFC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806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87325" y="333375"/>
            <a:ext cx="8629650" cy="863600"/>
          </a:xfrm>
        </p:spPr>
        <p:txBody>
          <a:bodyPr/>
          <a:lstStyle/>
          <a:p>
            <a:r>
              <a:rPr lang="hu-HU" dirty="0" smtClean="0">
                <a:latin typeface="Arial Narrow" pitchFamily="34" charset="0"/>
              </a:rPr>
              <a:t>Köszönöm a figyelmet!</a:t>
            </a:r>
            <a:r>
              <a:rPr lang="hu-HU" sz="2400" dirty="0" smtClean="0"/>
              <a:t> </a:t>
            </a:r>
            <a:endParaRPr lang="en-US" sz="2000" dirty="0"/>
          </a:p>
        </p:txBody>
      </p:sp>
      <p:sp>
        <p:nvSpPr>
          <p:cNvPr id="143365" name="Rectangle 5"/>
          <p:cNvSpPr>
            <a:spLocks noGrp="1" noChangeArrowheads="1"/>
          </p:cNvSpPr>
          <p:nvPr>
            <p:ph type="subTitle" idx="1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hu-HU" dirty="0" err="1" smtClean="0"/>
              <a:t>timre</a:t>
            </a:r>
            <a:r>
              <a:rPr lang="hu-HU" dirty="0" smtClean="0"/>
              <a:t>@</a:t>
            </a:r>
            <a:r>
              <a:rPr lang="hu-HU" dirty="0" err="1" smtClean="0"/>
              <a:t>scinetwork.hu</a:t>
            </a:r>
            <a:endParaRPr lang="hu-HU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11" y="148087"/>
            <a:ext cx="8229600" cy="1143000"/>
          </a:xfrm>
        </p:spPr>
        <p:txBody>
          <a:bodyPr>
            <a:normAutofit/>
          </a:bodyPr>
          <a:lstStyle/>
          <a:p>
            <a:r>
              <a:rPr lang="hu-HU" dirty="0" smtClean="0">
                <a:solidFill>
                  <a:srgbClr val="FFC000"/>
                </a:solidFill>
              </a:rPr>
              <a:t>A </a:t>
            </a:r>
            <a:r>
              <a:rPr lang="hu-HU" dirty="0" err="1" smtClean="0">
                <a:solidFill>
                  <a:srgbClr val="FFC000"/>
                </a:solidFill>
              </a:rPr>
              <a:t>drónbehatolások</a:t>
            </a:r>
            <a:r>
              <a:rPr lang="hu-HU" dirty="0" smtClean="0">
                <a:solidFill>
                  <a:srgbClr val="FFC000"/>
                </a:solidFill>
              </a:rPr>
              <a:t> és támadások számokban</a:t>
            </a:r>
            <a:endParaRPr lang="he-IL" dirty="0">
              <a:solidFill>
                <a:srgbClr val="FFC000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923026"/>
            <a:ext cx="9212811" cy="5926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9pPr>
          </a:lstStyle>
          <a:p>
            <a:r>
              <a:rPr lang="hu-HU" sz="1900" b="0" kern="0" dirty="0" smtClean="0">
                <a:solidFill>
                  <a:schemeClr val="tx1"/>
                </a:solidFill>
              </a:rPr>
              <a:t>Azonban a </a:t>
            </a:r>
            <a:r>
              <a:rPr lang="hu-HU" sz="1900" b="0" kern="0" dirty="0" err="1" smtClean="0">
                <a:solidFill>
                  <a:schemeClr val="tx1"/>
                </a:solidFill>
              </a:rPr>
              <a:t>drónokat</a:t>
            </a:r>
            <a:r>
              <a:rPr lang="hu-HU" sz="1900" b="0" kern="0" dirty="0" smtClean="0">
                <a:solidFill>
                  <a:schemeClr val="tx1"/>
                </a:solidFill>
              </a:rPr>
              <a:t>—és jellemzően ezen gyűjtőfogalom alatt  hibásan, de általában a </a:t>
            </a:r>
            <a:r>
              <a:rPr lang="hu-HU" sz="1900" b="0" kern="0" dirty="0" err="1" smtClean="0">
                <a:solidFill>
                  <a:schemeClr val="tx1"/>
                </a:solidFill>
              </a:rPr>
              <a:t>multirotoros</a:t>
            </a:r>
            <a:r>
              <a:rPr lang="hu-HU" sz="1900" b="0" kern="0" dirty="0" smtClean="0">
                <a:solidFill>
                  <a:schemeClr val="tx1"/>
                </a:solidFill>
              </a:rPr>
              <a:t>, villamos meghajtású,  akkumulátoros gépeket értik—könnyen lehet tudatlanságból vagy szándékosan, de veszélyes módon és ellenséges céllal is felhasználni. Ezt erősen alátámasztja az elmúlt 10-15 évben töredékére esett bekerülési költségük (amely jellemzően 2-3 nagyságrend csökkenést jelent). Egy professzionális felhasználású automatizált rendszer—amely nyilvánvalóan magas rendelkezésre állást de a gyors támadásokhoz nem szükséges hosszú repülő időt is ad—költségén az ellenséges céllal berepülő támadó(k) több száz, akár több ezer kiskereskedelemben kapható </a:t>
            </a:r>
            <a:r>
              <a:rPr lang="hu-HU" sz="1900" b="0" kern="0" dirty="0" err="1" smtClean="0">
                <a:solidFill>
                  <a:schemeClr val="tx1"/>
                </a:solidFill>
              </a:rPr>
              <a:t>drónnal</a:t>
            </a:r>
            <a:r>
              <a:rPr lang="hu-HU" sz="1900" b="0" kern="0" dirty="0" smtClean="0">
                <a:solidFill>
                  <a:schemeClr val="tx1"/>
                </a:solidFill>
              </a:rPr>
              <a:t> intézhet(</a:t>
            </a:r>
            <a:r>
              <a:rPr lang="hu-HU" sz="1900" b="0" kern="0" dirty="0" err="1" smtClean="0">
                <a:solidFill>
                  <a:schemeClr val="tx1"/>
                </a:solidFill>
              </a:rPr>
              <a:t>nek</a:t>
            </a:r>
            <a:r>
              <a:rPr lang="hu-HU" sz="1900" b="0" kern="0" dirty="0" smtClean="0">
                <a:solidFill>
                  <a:schemeClr val="tx1"/>
                </a:solidFill>
              </a:rPr>
              <a:t>) támadást. Itt kell megemlíteni a házilag, modulszerű alkatrészekből épített </a:t>
            </a:r>
            <a:r>
              <a:rPr lang="hu-HU" sz="1900" b="0" kern="0" dirty="0" err="1" smtClean="0">
                <a:solidFill>
                  <a:schemeClr val="tx1"/>
                </a:solidFill>
              </a:rPr>
              <a:t>drónokat</a:t>
            </a:r>
            <a:r>
              <a:rPr lang="hu-HU" sz="1900" b="0" kern="0" dirty="0" smtClean="0">
                <a:solidFill>
                  <a:schemeClr val="tx1"/>
                </a:solidFill>
              </a:rPr>
              <a:t>, amelyek nem rendelkeznek a gyakori, elterjedt </a:t>
            </a:r>
            <a:r>
              <a:rPr lang="hu-HU" sz="1900" b="0" kern="0" dirty="0" err="1" smtClean="0">
                <a:solidFill>
                  <a:schemeClr val="tx1"/>
                </a:solidFill>
              </a:rPr>
              <a:t>dróngyártók</a:t>
            </a:r>
            <a:r>
              <a:rPr lang="hu-HU" sz="1900" b="0" kern="0" dirty="0" smtClean="0">
                <a:solidFill>
                  <a:schemeClr val="tx1"/>
                </a:solidFill>
              </a:rPr>
              <a:t>—pl. </a:t>
            </a:r>
            <a:r>
              <a:rPr lang="hu-HU" sz="1900" b="0" kern="0" dirty="0" err="1" smtClean="0">
                <a:solidFill>
                  <a:schemeClr val="tx1"/>
                </a:solidFill>
              </a:rPr>
              <a:t>dJI</a:t>
            </a:r>
            <a:r>
              <a:rPr lang="hu-HU" sz="1900" b="0" kern="0" dirty="0" smtClean="0">
                <a:solidFill>
                  <a:schemeClr val="tx1"/>
                </a:solidFill>
              </a:rPr>
              <a:t>, </a:t>
            </a:r>
            <a:r>
              <a:rPr lang="hu-HU" sz="1900" b="0" kern="0" dirty="0" err="1" smtClean="0">
                <a:solidFill>
                  <a:schemeClr val="tx1"/>
                </a:solidFill>
              </a:rPr>
              <a:t>Parrot</a:t>
            </a:r>
            <a:r>
              <a:rPr lang="hu-HU" sz="1900" b="0" kern="0" dirty="0" smtClean="0">
                <a:solidFill>
                  <a:schemeClr val="tx1"/>
                </a:solidFill>
              </a:rPr>
              <a:t>, Atlas Dynamics—technikájával és mintázataival (RF </a:t>
            </a:r>
            <a:r>
              <a:rPr lang="hu-HU" sz="1900" b="0" kern="0" dirty="0" err="1" smtClean="0">
                <a:solidFill>
                  <a:schemeClr val="tx1"/>
                </a:solidFill>
              </a:rPr>
              <a:t>pattern</a:t>
            </a:r>
            <a:r>
              <a:rPr lang="hu-HU" sz="1900" b="0" kern="0" dirty="0" smtClean="0">
                <a:solidFill>
                  <a:schemeClr val="tx1"/>
                </a:solidFill>
              </a:rPr>
              <a:t>, hangminta, méret, radarkeresztmetszet stb.)—de  pont ezért nehezebb őket detektálni és megállítani.  Ezen irányító, kommunikációs és meghajtó modulok a kínai </a:t>
            </a:r>
            <a:r>
              <a:rPr lang="hu-HU" sz="1900" b="0" kern="0" dirty="0" err="1" smtClean="0">
                <a:solidFill>
                  <a:schemeClr val="tx1"/>
                </a:solidFill>
              </a:rPr>
              <a:t>webáruházakban</a:t>
            </a:r>
            <a:r>
              <a:rPr lang="hu-HU" sz="1900" b="0" kern="0" dirty="0" smtClean="0">
                <a:solidFill>
                  <a:schemeClr val="tx1"/>
                </a:solidFill>
              </a:rPr>
              <a:t> milliós(!!!) darabszámokban elérhetőek, jellemzően 100 USD alatt. Az ilyen jellegű  tömeges támadásokat nagyon nehéz kivédeni, mert az </a:t>
            </a:r>
            <a:r>
              <a:rPr lang="hu-HU" sz="1900" b="0" kern="0" dirty="0" err="1" smtClean="0">
                <a:solidFill>
                  <a:schemeClr val="tx1"/>
                </a:solidFill>
              </a:rPr>
              <a:t>elhárítórendszerek</a:t>
            </a:r>
            <a:r>
              <a:rPr lang="hu-HU" sz="1900" b="0" kern="0" dirty="0" smtClean="0">
                <a:solidFill>
                  <a:schemeClr val="tx1"/>
                </a:solidFill>
              </a:rPr>
              <a:t> túlterhelődnek (pl. az izraeli </a:t>
            </a:r>
            <a:r>
              <a:rPr lang="hu-HU" sz="1900" b="0" kern="0" dirty="0">
                <a:solidFill>
                  <a:schemeClr val="tx1"/>
                </a:solidFill>
              </a:rPr>
              <a:t>V</a:t>
            </a:r>
            <a:r>
              <a:rPr lang="hu-HU" sz="1900" b="0" kern="0" dirty="0" smtClean="0">
                <a:solidFill>
                  <a:schemeClr val="tx1"/>
                </a:solidFill>
              </a:rPr>
              <a:t>askupola rendszer). </a:t>
            </a:r>
            <a:endParaRPr lang="hu-HU" sz="1900" b="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62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11" y="148087"/>
            <a:ext cx="8229600" cy="1143000"/>
          </a:xfrm>
        </p:spPr>
        <p:txBody>
          <a:bodyPr>
            <a:normAutofit/>
          </a:bodyPr>
          <a:lstStyle/>
          <a:p>
            <a:r>
              <a:rPr lang="hu-HU" dirty="0" smtClean="0">
                <a:solidFill>
                  <a:srgbClr val="FFC000"/>
                </a:solidFill>
              </a:rPr>
              <a:t>A </a:t>
            </a:r>
            <a:r>
              <a:rPr lang="hu-HU" dirty="0" err="1" smtClean="0">
                <a:solidFill>
                  <a:srgbClr val="FFC000"/>
                </a:solidFill>
              </a:rPr>
              <a:t>drónbehatolások</a:t>
            </a:r>
            <a:r>
              <a:rPr lang="hu-HU" dirty="0" smtClean="0">
                <a:solidFill>
                  <a:srgbClr val="FFC000"/>
                </a:solidFill>
              </a:rPr>
              <a:t> vagy támadások céljai és „eredményei”—a teljesség igénye nélkül</a:t>
            </a:r>
            <a:endParaRPr lang="he-IL" dirty="0">
              <a:solidFill>
                <a:srgbClr val="FFC000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38223" y="1147314"/>
            <a:ext cx="9005777" cy="5702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9pPr>
          </a:lstStyle>
          <a:p>
            <a:pPr marL="342900" indent="-342900">
              <a:buFontTx/>
              <a:buChar char="-"/>
            </a:pPr>
            <a:endParaRPr lang="hu-HU" sz="2000" b="0" kern="0" dirty="0" smtClean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endParaRPr lang="hu-HU" sz="2000" b="0" kern="0" dirty="0" smtClean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r>
              <a:rPr lang="hu-HU" sz="2000" kern="0" dirty="0" smtClean="0">
                <a:solidFill>
                  <a:srgbClr val="FF0000"/>
                </a:solidFill>
              </a:rPr>
              <a:t>Klasszikus terepi hadviselés, katonai műveletek</a:t>
            </a:r>
            <a:r>
              <a:rPr lang="hu-HU" sz="2000" b="0" kern="0" dirty="0" smtClean="0">
                <a:solidFill>
                  <a:schemeClr val="tx1"/>
                </a:solidFill>
              </a:rPr>
              <a:t>—Európában ebből van kevesebb, helyette az </a:t>
            </a:r>
            <a:r>
              <a:rPr lang="hu-HU" sz="2000" kern="0" dirty="0" smtClean="0">
                <a:solidFill>
                  <a:srgbClr val="008000"/>
                </a:solidFill>
              </a:rPr>
              <a:t>ASZIMMETRIKUS hadviselésre </a:t>
            </a:r>
            <a:r>
              <a:rPr lang="hu-HU" sz="2000" b="0" kern="0" dirty="0" smtClean="0">
                <a:solidFill>
                  <a:schemeClr val="tx1"/>
                </a:solidFill>
              </a:rPr>
              <a:t>kell felkészülni, melyek lehetnek:</a:t>
            </a:r>
            <a:endParaRPr lang="hu-HU" sz="2000" b="0" kern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0" kern="0" dirty="0" smtClean="0">
                <a:solidFill>
                  <a:schemeClr val="tx1"/>
                </a:solidFill>
              </a:rPr>
              <a:t>Információszerzés; rendvédelmi vagy határőrizeti szervek elhelyezkedése már önmagában információ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0" kern="0" dirty="0" smtClean="0">
                <a:solidFill>
                  <a:schemeClr val="tx1"/>
                </a:solidFill>
              </a:rPr>
              <a:t>Csempészet: határon átnyúló vagy fogvatartottak számára (pl. börtön feletti berepülések)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0" kern="0" dirty="0" smtClean="0">
                <a:solidFill>
                  <a:schemeClr val="tx1"/>
                </a:solidFill>
              </a:rPr>
              <a:t>Közforgalmi vagy katonai légtér megzavarása, forgalombénítás, akár komplexebb céllal (pl. lehetetlenné teszi egy elfogó vadászgép felszállását)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0" kern="0" dirty="0" smtClean="0">
                <a:solidFill>
                  <a:schemeClr val="tx1"/>
                </a:solidFill>
              </a:rPr>
              <a:t>Tömegrendezvények megzavarása, nyilvánosságtól elzárt események/személyek megközelítése, „</a:t>
            </a:r>
            <a:r>
              <a:rPr lang="hu-HU" sz="2000" b="0" kern="0" dirty="0" err="1" smtClean="0">
                <a:solidFill>
                  <a:schemeClr val="tx1"/>
                </a:solidFill>
              </a:rPr>
              <a:t>lesifotók</a:t>
            </a:r>
            <a:r>
              <a:rPr lang="hu-HU" sz="2000" b="0" kern="0" dirty="0" smtClean="0">
                <a:solidFill>
                  <a:schemeClr val="tx1"/>
                </a:solidFill>
              </a:rPr>
              <a:t>” készítése, információk szivárogtatása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0" kern="0" dirty="0" smtClean="0">
                <a:solidFill>
                  <a:schemeClr val="tx1"/>
                </a:solidFill>
              </a:rPr>
              <a:t>Közcélú infrastruktúrák megzavarása, megbénítása, pusztítása: erőművek, víztározók, nyomvonalas infrastruktúrák mint magasfeszültségű  vagy nagynyomású gáz és olajvezeték-szakaszok megrongálása</a:t>
            </a:r>
          </a:p>
          <a:p>
            <a:pPr marL="342900" indent="-342900">
              <a:buFontTx/>
              <a:buChar char="-"/>
            </a:pPr>
            <a:endParaRPr lang="hu-HU" sz="2000" b="0" kern="0" dirty="0" smtClean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endParaRPr lang="hu-HU" sz="2000" b="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35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תמונה 6">
            <a:extLst>
              <a:ext uri="{FF2B5EF4-FFF2-40B4-BE49-F238E27FC236}">
                <a16:creationId xmlns="" xmlns:a16="http://schemas.microsoft.com/office/drawing/2014/main" id="{54C5E004-5B2A-4C93-B527-97F1EB3371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1"/>
          <a:stretch/>
        </p:blipFill>
        <p:spPr>
          <a:xfrm>
            <a:off x="4710248" y="1116945"/>
            <a:ext cx="4433753" cy="2788263"/>
          </a:xfrm>
          <a:prstGeom prst="rect">
            <a:avLst/>
          </a:prstGeom>
        </p:spPr>
      </p:pic>
      <p:pic>
        <p:nvPicPr>
          <p:cNvPr id="13" name="תמונה 7">
            <a:extLst>
              <a:ext uri="{FF2B5EF4-FFF2-40B4-BE49-F238E27FC236}">
                <a16:creationId xmlns="" xmlns:a16="http://schemas.microsoft.com/office/drawing/2014/main" id="{1FD52CFC-165C-4C33-97EE-3CB2DBAC1D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8275"/>
            <a:ext cx="5395664" cy="35971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849" y="260649"/>
            <a:ext cx="8288631" cy="442617"/>
          </a:xfrm>
        </p:spPr>
        <p:txBody>
          <a:bodyPr/>
          <a:lstStyle/>
          <a:p>
            <a:r>
              <a:rPr lang="hu-HU" dirty="0" err="1">
                <a:solidFill>
                  <a:srgbClr val="FFC000"/>
                </a:solidFill>
              </a:rPr>
              <a:t>Drónbehatolások</a:t>
            </a:r>
            <a:r>
              <a:rPr lang="hu-HU" dirty="0">
                <a:solidFill>
                  <a:srgbClr val="FFC000"/>
                </a:solidFill>
              </a:rPr>
              <a:t> és támadások –dokumentált harctéri </a:t>
            </a:r>
            <a:r>
              <a:rPr lang="hu-HU" dirty="0" smtClean="0">
                <a:solidFill>
                  <a:srgbClr val="FFC000"/>
                </a:solidFill>
              </a:rPr>
              <a:t>események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©  IDS Ingegneria Dei Sistemi</a:t>
            </a:r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5C268-EBC5-4AD8-8C1B-A84CC428339D}" type="slidenum">
              <a:rPr lang="it-IT" sz="1000" smtClean="0">
                <a:cs typeface="Segoe UI Light" panose="020B0502040204020203" pitchFamily="34" charset="0"/>
              </a:rPr>
              <a:t>5</a:t>
            </a:fld>
            <a:endParaRPr lang="it-IT" sz="1000">
              <a:cs typeface="Segoe UI Light" panose="020B0502040204020203" pitchFamily="34" charset="0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5305244" y="1119833"/>
            <a:ext cx="3778371" cy="217261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Seized ISIS munitions for quadcopters, Syria (October 2017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1" name="תמונה 3">
            <a:extLst>
              <a:ext uri="{FF2B5EF4-FFF2-40B4-BE49-F238E27FC236}">
                <a16:creationId xmlns="" xmlns:a16="http://schemas.microsoft.com/office/drawing/2014/main" id="{2A5F3C27-749C-4100-8B84-F0E4A419CB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5" r="13802"/>
          <a:stretch/>
        </p:blipFill>
        <p:spPr>
          <a:xfrm>
            <a:off x="2095005" y="1119833"/>
            <a:ext cx="2615242" cy="2158283"/>
          </a:xfrm>
          <a:prstGeom prst="rect">
            <a:avLst/>
          </a:prstGeom>
        </p:spPr>
      </p:pic>
      <p:pic>
        <p:nvPicPr>
          <p:cNvPr id="22" name="תמונה 2">
            <a:extLst>
              <a:ext uri="{FF2B5EF4-FFF2-40B4-BE49-F238E27FC236}">
                <a16:creationId xmlns="" xmlns:a16="http://schemas.microsoft.com/office/drawing/2014/main" id="{4BB67B8E-C025-47AA-ABCB-267A7AEDB4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9" r="6575"/>
          <a:stretch/>
        </p:blipFill>
        <p:spPr>
          <a:xfrm>
            <a:off x="1" y="1112744"/>
            <a:ext cx="2571925" cy="2173913"/>
          </a:xfrm>
          <a:prstGeom prst="rect">
            <a:avLst/>
          </a:prstGeom>
        </p:spPr>
      </p:pic>
      <p:pic>
        <p:nvPicPr>
          <p:cNvPr id="11" name="תמונה 3">
            <a:extLst>
              <a:ext uri="{FF2B5EF4-FFF2-40B4-BE49-F238E27FC236}">
                <a16:creationId xmlns="" xmlns:a16="http://schemas.microsoft.com/office/drawing/2014/main" id="{87CF5FE3-A627-4022-B1EF-9799EC29CC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558" y="3288275"/>
            <a:ext cx="4345442" cy="3597109"/>
          </a:xfrm>
          <a:prstGeom prst="rect">
            <a:avLst/>
          </a:prstGeom>
        </p:spPr>
      </p:pic>
      <p:sp>
        <p:nvSpPr>
          <p:cNvPr id="18" name="בועת דיבור: מלבן עם פינות מעוגלות 8">
            <a:extLst>
              <a:ext uri="{FF2B5EF4-FFF2-40B4-BE49-F238E27FC236}">
                <a16:creationId xmlns="" xmlns:a16="http://schemas.microsoft.com/office/drawing/2014/main" id="{EB46AAF8-50DF-4F0E-97E5-9B5067B55D5A}"/>
              </a:ext>
            </a:extLst>
          </p:cNvPr>
          <p:cNvSpPr/>
          <p:nvPr/>
        </p:nvSpPr>
        <p:spPr>
          <a:xfrm>
            <a:off x="2344747" y="2974124"/>
            <a:ext cx="2365501" cy="630609"/>
          </a:xfrm>
          <a:prstGeom prst="wedgeRoundRectCallout">
            <a:avLst>
              <a:gd name="adj1" fmla="val -69269"/>
              <a:gd name="adj2" fmla="val 17380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Tail – from badminton 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ball!!</a:t>
            </a:r>
            <a:endParaRPr lang="he-IL" sz="1400" b="1" dirty="0">
              <a:solidFill>
                <a:schemeClr val="tx1">
                  <a:lumMod val="65000"/>
                  <a:lumOff val="3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9" name="בועת דיבור: מלבן עם פינות מעוגלות 9">
            <a:extLst>
              <a:ext uri="{FF2B5EF4-FFF2-40B4-BE49-F238E27FC236}">
                <a16:creationId xmlns="" xmlns:a16="http://schemas.microsoft.com/office/drawing/2014/main" id="{7964E2E3-6DEC-42DB-8221-14F9C450C7A6}"/>
              </a:ext>
            </a:extLst>
          </p:cNvPr>
          <p:cNvSpPr/>
          <p:nvPr/>
        </p:nvSpPr>
        <p:spPr>
          <a:xfrm>
            <a:off x="3470128" y="4962077"/>
            <a:ext cx="1630031" cy="630609"/>
          </a:xfrm>
          <a:prstGeom prst="wedgeRoundRectCallout">
            <a:avLst>
              <a:gd name="adj1" fmla="val -91422"/>
              <a:gd name="adj2" fmla="val -11425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Commercial pipe</a:t>
            </a:r>
            <a:endParaRPr lang="he-IL" sz="1400" b="1" dirty="0">
              <a:solidFill>
                <a:schemeClr val="tx1">
                  <a:lumMod val="65000"/>
                  <a:lumOff val="3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0" name="בועת דיבור: מלבן עם פינות מעוגלות 10">
            <a:extLst>
              <a:ext uri="{FF2B5EF4-FFF2-40B4-BE49-F238E27FC236}">
                <a16:creationId xmlns="" xmlns:a16="http://schemas.microsoft.com/office/drawing/2014/main" id="{6BCA12DC-EA62-4773-9807-B228295EB601}"/>
              </a:ext>
            </a:extLst>
          </p:cNvPr>
          <p:cNvSpPr/>
          <p:nvPr/>
        </p:nvSpPr>
        <p:spPr>
          <a:xfrm>
            <a:off x="3841776" y="3501585"/>
            <a:ext cx="1288277" cy="630609"/>
          </a:xfrm>
          <a:prstGeom prst="wedgeRoundRectCallout">
            <a:avLst>
              <a:gd name="adj1" fmla="val -69952"/>
              <a:gd name="adj2" fmla="val 11243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40 mm grenade</a:t>
            </a:r>
            <a:endParaRPr lang="he-IL" sz="1400" b="1" dirty="0">
              <a:solidFill>
                <a:schemeClr val="tx1">
                  <a:lumMod val="65000"/>
                  <a:lumOff val="3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בועת דיבור: מלבן עם פינות מעוגלות 9">
            <a:extLst>
              <a:ext uri="{FF2B5EF4-FFF2-40B4-BE49-F238E27FC236}">
                <a16:creationId xmlns="" xmlns:a16="http://schemas.microsoft.com/office/drawing/2014/main" id="{7964E2E3-6DEC-42DB-8221-14F9C450C7A6}"/>
              </a:ext>
            </a:extLst>
          </p:cNvPr>
          <p:cNvSpPr/>
          <p:nvPr/>
        </p:nvSpPr>
        <p:spPr>
          <a:xfrm>
            <a:off x="6525042" y="3072788"/>
            <a:ext cx="2228229" cy="630609"/>
          </a:xfrm>
          <a:prstGeom prst="wedgeRoundRectCallout">
            <a:avLst>
              <a:gd name="adj1" fmla="val 20393"/>
              <a:gd name="adj2" fmla="val 14352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3D printed tail and body</a:t>
            </a:r>
            <a:endParaRPr lang="he-IL" sz="1400" b="1" dirty="0">
              <a:solidFill>
                <a:schemeClr val="tx1">
                  <a:lumMod val="65000"/>
                  <a:lumOff val="3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3" name="בועת דיבור: מלבן עם פינות מעוגלות 10">
            <a:extLst>
              <a:ext uri="{FF2B5EF4-FFF2-40B4-BE49-F238E27FC236}">
                <a16:creationId xmlns="" xmlns:a16="http://schemas.microsoft.com/office/drawing/2014/main" id="{6BCA12DC-EA62-4773-9807-B228295EB601}"/>
              </a:ext>
            </a:extLst>
          </p:cNvPr>
          <p:cNvSpPr/>
          <p:nvPr/>
        </p:nvSpPr>
        <p:spPr>
          <a:xfrm>
            <a:off x="1450866" y="2343515"/>
            <a:ext cx="1288277" cy="630609"/>
          </a:xfrm>
          <a:prstGeom prst="wedgeRoundRectCallout">
            <a:avLst>
              <a:gd name="adj1" fmla="val 154746"/>
              <a:gd name="adj2" fmla="val -12354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Dispenser</a:t>
            </a:r>
            <a:endParaRPr lang="he-IL" sz="1400" b="1" dirty="0">
              <a:solidFill>
                <a:schemeClr val="tx1">
                  <a:lumMod val="65000"/>
                  <a:lumOff val="3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82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7" y="1281361"/>
            <a:ext cx="3114048" cy="556390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9275"/>
            <a:ext cx="9618453" cy="1033314"/>
          </a:xfrm>
        </p:spPr>
        <p:txBody>
          <a:bodyPr/>
          <a:lstStyle/>
          <a:p>
            <a:r>
              <a:rPr lang="hu-HU" dirty="0" err="1">
                <a:solidFill>
                  <a:srgbClr val="FFC000"/>
                </a:solidFill>
              </a:rPr>
              <a:t>D</a:t>
            </a:r>
            <a:r>
              <a:rPr lang="hu-HU" dirty="0" err="1" smtClean="0">
                <a:solidFill>
                  <a:srgbClr val="FFC000"/>
                </a:solidFill>
              </a:rPr>
              <a:t>rónbehatolások</a:t>
            </a:r>
            <a:r>
              <a:rPr lang="hu-HU" dirty="0" smtClean="0">
                <a:solidFill>
                  <a:srgbClr val="FFC000"/>
                </a:solidFill>
              </a:rPr>
              <a:t> és </a:t>
            </a:r>
            <a:r>
              <a:rPr lang="hu-HU" dirty="0">
                <a:solidFill>
                  <a:srgbClr val="FFC000"/>
                </a:solidFill>
              </a:rPr>
              <a:t>támadások </a:t>
            </a:r>
            <a:r>
              <a:rPr lang="hu-HU" dirty="0" smtClean="0">
                <a:solidFill>
                  <a:srgbClr val="FFC000"/>
                </a:solidFill>
              </a:rPr>
              <a:t>–dokumentált harctéri események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5C268-EBC5-4AD8-8C1B-A84CC428339D}" type="slidenum">
              <a:rPr lang="it-IT" smtClean="0"/>
              <a:t>6</a:t>
            </a:fld>
            <a:endParaRPr lang="it-IT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793" y="1281361"/>
            <a:ext cx="2842428" cy="291531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2648"/>
            <a:ext cx="3504979" cy="2877977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861860" y="1357732"/>
            <a:ext cx="1536372" cy="344916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Documented terroristic attacks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2" descr="https://image-store.slidesharecdn.com/c186336a-764a-4af9-b37e-469d0cc9a5c0-original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460" y="3765731"/>
            <a:ext cx="1693761" cy="301113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בועת דיבור: מלבן עם פינות מעוגלות 9">
            <a:extLst>
              <a:ext uri="{FF2B5EF4-FFF2-40B4-BE49-F238E27FC236}">
                <a16:creationId xmlns="" xmlns:a16="http://schemas.microsoft.com/office/drawing/2014/main" id="{7964E2E3-6DEC-42DB-8221-14F9C450C7A6}"/>
              </a:ext>
            </a:extLst>
          </p:cNvPr>
          <p:cNvSpPr/>
          <p:nvPr/>
        </p:nvSpPr>
        <p:spPr>
          <a:xfrm>
            <a:off x="4504762" y="5271297"/>
            <a:ext cx="1630031" cy="1347913"/>
          </a:xfrm>
          <a:prstGeom prst="wedgeRoundRectCallout">
            <a:avLst>
              <a:gd name="adj1" fmla="val -1956"/>
              <a:gd name="adj2" fmla="val -19619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Commercial RX/TX</a:t>
            </a:r>
          </a:p>
          <a:p>
            <a:pPr algn="ctr" rtl="1"/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On house-made drone</a:t>
            </a:r>
            <a:endParaRPr lang="he-IL" sz="1400" b="1" dirty="0">
              <a:solidFill>
                <a:schemeClr val="tx1">
                  <a:lumMod val="65000"/>
                  <a:lumOff val="3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014489" y="3505873"/>
            <a:ext cx="1728192" cy="79304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Commercial drones</a:t>
            </a:r>
          </a:p>
        </p:txBody>
      </p:sp>
      <p:pic>
        <p:nvPicPr>
          <p:cNvPr id="13" name="Picture 2" descr="uncaptione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4641"/>
            <a:ext cx="2838091" cy="175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34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rone delivers drugs &amp; mobiles to London prisoners - BBC New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2354" y="1429489"/>
            <a:ext cx="4434861" cy="3327289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A8CBA-1BAC-AD4C-87FC-E0B2D05F39B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650965" y="6097716"/>
            <a:ext cx="2392029" cy="346216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Drug, money, phones, weapons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4" descr="https://image-store.slidesharecdn.com/13e24216-7f4e-4528-90b3-2140f0c842bf-original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02"/>
          <a:stretch/>
        </p:blipFill>
        <p:spPr bwMode="auto">
          <a:xfrm>
            <a:off x="5004048" y="1423354"/>
            <a:ext cx="3742812" cy="325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24479" t="34933" r="24635" b="28948"/>
          <a:stretch/>
        </p:blipFill>
        <p:spPr>
          <a:xfrm rot="577891">
            <a:off x="5812755" y="4537158"/>
            <a:ext cx="2838450" cy="13825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58359" t="19447" r="23811" b="59124"/>
          <a:stretch/>
        </p:blipFill>
        <p:spPr>
          <a:xfrm rot="21237362">
            <a:off x="56648" y="4864296"/>
            <a:ext cx="3195937" cy="12447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/>
          <a:srcRect l="56034" t="23608" r="15498" b="40263"/>
          <a:stretch/>
        </p:blipFill>
        <p:spPr>
          <a:xfrm>
            <a:off x="2842209" y="4907524"/>
            <a:ext cx="3076536" cy="146418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itle 5"/>
          <p:cNvSpPr txBox="1">
            <a:spLocks/>
          </p:cNvSpPr>
          <p:nvPr/>
        </p:nvSpPr>
        <p:spPr bwMode="auto">
          <a:xfrm>
            <a:off x="77638" y="172529"/>
            <a:ext cx="8945592" cy="1447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Narrow CE" pitchFamily="34" charset="-18"/>
              </a:defRPr>
            </a:lvl9pPr>
          </a:lstStyle>
          <a:p>
            <a:r>
              <a:rPr lang="hu-HU" sz="2400" kern="0" dirty="0" err="1" smtClean="0">
                <a:solidFill>
                  <a:srgbClr val="FFC000"/>
                </a:solidFill>
              </a:rPr>
              <a:t>Drónbehatolások</a:t>
            </a:r>
            <a:r>
              <a:rPr lang="hu-HU" sz="2400" kern="0" dirty="0" smtClean="0">
                <a:solidFill>
                  <a:srgbClr val="FFC000"/>
                </a:solidFill>
              </a:rPr>
              <a:t> és támadások – Európában dokumentált  börtönbehatolások (drog, pénz, telefon, fegyvercsempészet)</a:t>
            </a:r>
            <a:endParaRPr lang="en-US" sz="24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29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716980" cy="1447276"/>
          </a:xfrm>
        </p:spPr>
        <p:txBody>
          <a:bodyPr/>
          <a:lstStyle/>
          <a:p>
            <a:r>
              <a:rPr lang="hu-HU" sz="2400" dirty="0" err="1">
                <a:solidFill>
                  <a:srgbClr val="FFC000"/>
                </a:solidFill>
              </a:rPr>
              <a:t>Drónbehatolások</a:t>
            </a:r>
            <a:r>
              <a:rPr lang="hu-HU" sz="2400" dirty="0">
                <a:solidFill>
                  <a:srgbClr val="FFC000"/>
                </a:solidFill>
              </a:rPr>
              <a:t> és támadások </a:t>
            </a:r>
            <a:r>
              <a:rPr lang="hu-HU" sz="2400" dirty="0" smtClean="0">
                <a:solidFill>
                  <a:srgbClr val="FFC000"/>
                </a:solidFill>
              </a:rPr>
              <a:t>– Európában dokumentált  rosszindulatú támadások—a </a:t>
            </a:r>
            <a:r>
              <a:rPr lang="hu-HU" sz="2400" dirty="0" err="1" smtClean="0">
                <a:solidFill>
                  <a:srgbClr val="FFC000"/>
                </a:solidFill>
              </a:rPr>
              <a:t>drón</a:t>
            </a:r>
            <a:r>
              <a:rPr lang="hu-HU" sz="2400" dirty="0" smtClean="0">
                <a:solidFill>
                  <a:srgbClr val="FFC000"/>
                </a:solidFill>
              </a:rPr>
              <a:t> technológia rossz kezekben fegyver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2765C268-EBC5-4AD8-8C1B-A84CC428339D}" type="slidenum">
              <a:rPr lang="it-IT">
                <a:solidFill>
                  <a:prstClr val="black">
                    <a:tint val="75000"/>
                  </a:prstClr>
                </a:solidFill>
              </a:rPr>
              <a:pPr defTabSz="914378"/>
              <a:t>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GREENPEAC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0592" y="1447276"/>
            <a:ext cx="4105040" cy="3078517"/>
          </a:xfrm>
          <a:ln w="2857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592136" y="1447276"/>
            <a:ext cx="4300344" cy="738664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ysClr val="windowText" lastClr="000000"/>
                </a:solidFill>
                <a:latin typeface="Segoe UI Light" panose="020B0502040204020203" pitchFamily="34" charset="0"/>
              </a:rPr>
              <a:t>Greenpeace crashed a Superman-shaped drone into a French nuclear plant on </a:t>
            </a:r>
            <a:r>
              <a:rPr lang="en-US" sz="1400" b="1" dirty="0" smtClean="0">
                <a:solidFill>
                  <a:sysClr val="windowText" lastClr="000000"/>
                </a:solidFill>
                <a:latin typeface="Segoe UI Light" panose="020B0502040204020203" pitchFamily="34" charset="0"/>
              </a:rPr>
              <a:t>July 2018 </a:t>
            </a:r>
            <a:r>
              <a:rPr lang="en-US" sz="1400" b="1" dirty="0">
                <a:solidFill>
                  <a:sysClr val="windowText" lastClr="000000"/>
                </a:solidFill>
                <a:latin typeface="Segoe UI Light" panose="020B0502040204020203" pitchFamily="34" charset="0"/>
              </a:rPr>
              <a:t>to demonstrate its vulnerability to outside </a:t>
            </a:r>
            <a:r>
              <a:rPr lang="en-US" sz="1400" b="1" dirty="0" smtClean="0">
                <a:solidFill>
                  <a:sysClr val="windowText" lastClr="000000"/>
                </a:solidFill>
                <a:latin typeface="Segoe UI Light" panose="020B0502040204020203" pitchFamily="34" charset="0"/>
              </a:rPr>
              <a:t>attacks</a:t>
            </a:r>
            <a:endParaRPr lang="it-IT" sz="1400" b="1" dirty="0">
              <a:solidFill>
                <a:sysClr val="windowText" lastClr="000000"/>
              </a:solidFill>
              <a:latin typeface="Segoe UI Light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2201" t="44088" r="22551" b="24080"/>
          <a:stretch/>
        </p:blipFill>
        <p:spPr>
          <a:xfrm>
            <a:off x="325088" y="4754777"/>
            <a:ext cx="4130544" cy="1679212"/>
          </a:xfrm>
          <a:prstGeom prst="rect">
            <a:avLst/>
          </a:prstGeom>
        </p:spPr>
      </p:pic>
      <p:pic>
        <p:nvPicPr>
          <p:cNvPr id="2050" name="Picture 2" descr="Risultati immagini per EDF's Bugey nuclear plant in Bug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136" y="2533823"/>
            <a:ext cx="4300344" cy="382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92136" y="2117999"/>
            <a:ext cx="4300344" cy="573444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 Superman-shaped drone crashes into the EDF's Bugey nuclear plant in Bugey, near Lyon, France, July 3, </a:t>
            </a:r>
            <a:r>
              <a:rPr lang="en-US" dirty="0" smtClean="0">
                <a:solidFill>
                  <a:schemeClr val="tx1"/>
                </a:solidFill>
              </a:rPr>
              <a:t>2018</a:t>
            </a:r>
            <a:r>
              <a:rPr lang="en-US" dirty="0">
                <a:solidFill>
                  <a:schemeClr val="tx1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68560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5287" y="545320"/>
            <a:ext cx="8978744" cy="442617"/>
          </a:xfrm>
        </p:spPr>
        <p:txBody>
          <a:bodyPr/>
          <a:lstStyle/>
          <a:p>
            <a:r>
              <a:rPr lang="hu-HU" sz="2400" dirty="0" err="1" smtClean="0">
                <a:solidFill>
                  <a:srgbClr val="FFC000"/>
                </a:solidFill>
              </a:rPr>
              <a:t>Drónbehatolások</a:t>
            </a:r>
            <a:r>
              <a:rPr lang="hu-HU" sz="2400" dirty="0" smtClean="0">
                <a:solidFill>
                  <a:srgbClr val="FFC000"/>
                </a:solidFill>
              </a:rPr>
              <a:t> </a:t>
            </a:r>
            <a:r>
              <a:rPr lang="hu-HU" sz="2400" dirty="0">
                <a:solidFill>
                  <a:srgbClr val="FFC000"/>
                </a:solidFill>
              </a:rPr>
              <a:t>és támadások – Európában dokumentált  rosszindulatú támadások—a </a:t>
            </a:r>
            <a:r>
              <a:rPr lang="hu-HU" sz="2400" dirty="0" err="1">
                <a:solidFill>
                  <a:srgbClr val="FFC000"/>
                </a:solidFill>
              </a:rPr>
              <a:t>drón</a:t>
            </a:r>
            <a:r>
              <a:rPr lang="hu-HU" sz="2400" dirty="0">
                <a:solidFill>
                  <a:srgbClr val="FFC000"/>
                </a:solidFill>
              </a:rPr>
              <a:t> technológia rossz kezekben </a:t>
            </a:r>
            <a:r>
              <a:rPr lang="hu-HU" sz="2400" dirty="0" smtClean="0">
                <a:solidFill>
                  <a:srgbClr val="FFC000"/>
                </a:solidFill>
              </a:rPr>
              <a:t>fegyver</a:t>
            </a:r>
            <a:endParaRPr lang="it-IT" sz="240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65C268-EBC5-4AD8-8C1B-A84CC428339D}" type="slidenum">
              <a:rPr kumimoji="0" lang="it-IT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+mn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658928" y="2704594"/>
            <a:ext cx="3118504" cy="323278"/>
          </a:xfrm>
        </p:spPr>
        <p:txBody>
          <a:bodyPr/>
          <a:lstStyle/>
          <a:p>
            <a:r>
              <a:rPr lang="it-IT" dirty="0" smtClean="0">
                <a:solidFill>
                  <a:schemeClr val="tx1"/>
                </a:solidFill>
              </a:rPr>
              <a:t>Gatwick </a:t>
            </a:r>
            <a:r>
              <a:rPr lang="it-IT" dirty="0" err="1" smtClean="0">
                <a:solidFill>
                  <a:schemeClr val="tx1"/>
                </a:solidFill>
              </a:rPr>
              <a:t>disruption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Dec</a:t>
            </a:r>
            <a:r>
              <a:rPr lang="it-IT" dirty="0" smtClean="0">
                <a:solidFill>
                  <a:schemeClr val="tx1"/>
                </a:solidFill>
              </a:rPr>
              <a:t> 2018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2472" y="1412776"/>
            <a:ext cx="466098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>
                <a:latin typeface="Segoe UI Light" panose="020B0502040204020203" pitchFamily="34" charset="0"/>
              </a:rPr>
              <a:t>120.000 Passengers </a:t>
            </a:r>
            <a:r>
              <a:rPr lang="it-IT" sz="1400" dirty="0">
                <a:latin typeface="Segoe UI Light" panose="020B0502040204020203" pitchFamily="34" charset="0"/>
              </a:rPr>
              <a:t>disrupted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>
                <a:latin typeface="Segoe UI Light" panose="020B0502040204020203" pitchFamily="34" charset="0"/>
              </a:rPr>
              <a:t>700 departures </a:t>
            </a:r>
            <a:r>
              <a:rPr lang="it-IT" sz="1400" dirty="0">
                <a:latin typeface="Segoe UI Light" panose="020B0502040204020203" pitchFamily="34" charset="0"/>
              </a:rPr>
              <a:t>scheduled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>
                <a:latin typeface="Segoe UI Light" panose="020B0502040204020203" pitchFamily="34" charset="0"/>
              </a:rPr>
              <a:t>31.9 hours </a:t>
            </a:r>
            <a:r>
              <a:rPr lang="it-IT" sz="1400" dirty="0">
                <a:latin typeface="Segoe UI Light" panose="020B0502040204020203" pitchFamily="34" charset="0"/>
              </a:rPr>
              <a:t>with no planes taking off or landing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>
                <a:latin typeface="Segoe UI Light" panose="020B0502040204020203" pitchFamily="34" charset="0"/>
              </a:rPr>
              <a:t>2.9 milion passengers </a:t>
            </a:r>
            <a:r>
              <a:rPr lang="it-IT" sz="1400" dirty="0">
                <a:latin typeface="Segoe UI Light" panose="020B0502040204020203" pitchFamily="34" charset="0"/>
              </a:rPr>
              <a:t>scheduled to pass through over Christmas/New Year</a:t>
            </a:r>
            <a:endParaRPr lang="it-IT" sz="1600" dirty="0">
              <a:latin typeface="Segoe UI Light" panose="020B050204020402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61616" t="30618" r="21650" b="34763"/>
          <a:stretch/>
        </p:blipFill>
        <p:spPr>
          <a:xfrm>
            <a:off x="4645970" y="3044128"/>
            <a:ext cx="4131462" cy="320524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6" name="Picture 4" descr="the coordinated drone attacks brought gatwick airport to its kne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7" y="1412776"/>
            <a:ext cx="3459192" cy="223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atwick chaos as drones cause runway to clo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0" y="3646593"/>
            <a:ext cx="4382576" cy="273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35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cinetwork">
  <a:themeElements>
    <a:clrScheme name="scinetwork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scinetwork">
      <a:majorFont>
        <a:latin typeface="Arial Narrow CE"/>
        <a:ea typeface=""/>
        <a:cs typeface=""/>
      </a:majorFont>
      <a:minorFont>
        <a:latin typeface="Arial Narrow 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cinetwo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cinetwor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cinetwor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cinetwor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cinetwor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cinetwor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cinetwor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cinetwor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cinetwor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cinetwor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cinetwor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cinetwor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Egyéni tervezés">
  <a:themeElements>
    <a:clrScheme name="1_Egyéni tervezé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Egyéni tervezés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Egyéni tervezé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yéni tervezé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yéni tervezé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yéni tervezé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yéni tervezé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gyéni tervezé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yéni tervezé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yéni tervezé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yéni tervezé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yéni tervezé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yéni tervezé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gyéni tervezé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Egyéni tervezés">
  <a:themeElements>
    <a:clrScheme name="2_Egyéni tervezé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Egyéni tervezés">
      <a:majorFont>
        <a:latin typeface="Arial Narrow CE"/>
        <a:ea typeface=""/>
        <a:cs typeface=""/>
      </a:majorFont>
      <a:minorFont>
        <a:latin typeface="Arial Narrow 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Egyéni tervezé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gyéni tervezé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gyéni tervezé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gyéni tervezé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gyéni tervezé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gyéni tervezé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gyéni tervezé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gyéni tervezé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gyéni tervezé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gyéni tervezé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gyéni tervezé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gyéni tervezé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Egyéni tervezés">
  <a:themeElements>
    <a:clrScheme name="3_Egyéni tervezé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Egyéni tervezés">
      <a:majorFont>
        <a:latin typeface="Arial Narrow CE"/>
        <a:ea typeface=""/>
        <a:cs typeface=""/>
      </a:majorFont>
      <a:minorFont>
        <a:latin typeface="Arial Narrow 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Egyéni tervezé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gyéni tervezé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gyéni tervezé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gyéni tervezé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gyéni tervezé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gyéni tervezé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Egyéni tervezé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Egyéni tervezé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Egyéni tervezé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Egyéni tervezé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Egyéni tervezé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Egyéni tervezé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Egyéni tervezés">
  <a:themeElements>
    <a:clrScheme name="4_Egyéni tervezé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Egyéni tervezés">
      <a:majorFont>
        <a:latin typeface="Arial Narrow CE"/>
        <a:ea typeface=""/>
        <a:cs typeface=""/>
      </a:majorFont>
      <a:minorFont>
        <a:latin typeface="Arial Narrow 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Egyéni tervezé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Egyéni tervezé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Egyéni tervezé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Egyéni tervezé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Egyéni tervezé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Egyéni tervezé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Egyéni tervezé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Egyéni tervezé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Egyéni tervezé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Egyéni tervezé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Egyéni tervezé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Egyéni tervezé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Egyéni tervezés">
  <a:themeElements>
    <a:clrScheme name="5_Egyéni tervezé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Egyéni tervezés">
      <a:majorFont>
        <a:latin typeface="Arial Narrow CE"/>
        <a:ea typeface=""/>
        <a:cs typeface=""/>
      </a:majorFont>
      <a:minorFont>
        <a:latin typeface="Arial Narrow 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Egyéni tervezé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Egyéni tervezé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Egyéni tervezé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Egyéni tervezé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Egyéni tervezé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Egyéni tervezé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Egyéni tervezé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Egyéni tervezé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Egyéni tervezé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Egyéni tervezé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Egyéni tervezé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Egyéni tervezé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Egyéni tervezés">
  <a:themeElements>
    <a:clrScheme name="Egyéni tervezé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gyéni tervezés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gyéni tervezé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yéni tervezé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yéni tervezé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yéni tervezé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yéni tervezé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yéni tervezé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yéni tervezé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yéni tervezé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yéni tervezé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yéni tervezé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yéni tervezé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yéni tervezé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17406</TotalTime>
  <Words>1841</Words>
  <Application>Microsoft Office PowerPoint</Application>
  <PresentationFormat>Diavetítés a képernyőre (4:3 oldalarány)</PresentationFormat>
  <Paragraphs>311</Paragraphs>
  <Slides>27</Slides>
  <Notes>14</Notes>
  <HiddenSlides>0</HiddenSlides>
  <MMClips>3</MMClips>
  <ScaleCrop>false</ScaleCrop>
  <HeadingPairs>
    <vt:vector size="4" baseType="variant">
      <vt:variant>
        <vt:lpstr>Téma</vt:lpstr>
      </vt:variant>
      <vt:variant>
        <vt:i4>7</vt:i4>
      </vt:variant>
      <vt:variant>
        <vt:lpstr>Diacímek</vt:lpstr>
      </vt:variant>
      <vt:variant>
        <vt:i4>27</vt:i4>
      </vt:variant>
    </vt:vector>
  </HeadingPairs>
  <TitlesOfParts>
    <vt:vector size="34" baseType="lpstr">
      <vt:lpstr>scinetwork</vt:lpstr>
      <vt:lpstr>1_Egyéni tervezés</vt:lpstr>
      <vt:lpstr>2_Egyéni tervezés</vt:lpstr>
      <vt:lpstr>3_Egyéni tervezés</vt:lpstr>
      <vt:lpstr>4_Egyéni tervezés</vt:lpstr>
      <vt:lpstr>5_Egyéni tervezés</vt:lpstr>
      <vt:lpstr>Egyéni tervezés</vt:lpstr>
      <vt:lpstr>Dróntámadások és ellenlépések</vt:lpstr>
      <vt:lpstr>Drónhasználat hazánkban</vt:lpstr>
      <vt:lpstr>A drónbehatolások és támadások számokban</vt:lpstr>
      <vt:lpstr>A drónbehatolások vagy támadások céljai és „eredményei”—a teljesség igénye nélkül</vt:lpstr>
      <vt:lpstr>Drónbehatolások és támadások –dokumentált harctéri események</vt:lpstr>
      <vt:lpstr>Drónbehatolások és támadások –dokumentált harctéri események</vt:lpstr>
      <vt:lpstr>PowerPoint bemutató</vt:lpstr>
      <vt:lpstr>Drónbehatolások és támadások – Európában dokumentált  rosszindulatú támadások—a drón technológia rossz kezekben fegyver</vt:lpstr>
      <vt:lpstr>Drónbehatolások és támadások – Európában dokumentált  rosszindulatú támadások—a drón technológia rossz kezekben fegyver</vt:lpstr>
      <vt:lpstr>Repülőgépszárnnyal vagy hajtóművel történő ütközés végzetes lehet—ebben az esetben a drón fedélzetén hordozott robbanószerről nem is volt szó</vt:lpstr>
      <vt:lpstr>Drónbehatolások és támadások – kitüntetett személyek elleni rosszindulatú támadások (Angela Merkel és Nicolas Maduro )</vt:lpstr>
      <vt:lpstr>Drónesemények az USA-ban a légiközlekedésben </vt:lpstr>
      <vt:lpstr>A megoldás:  multiszenzoros (RF, radar és optikai/hőképalkotó)  drónelhárító rendszer</vt:lpstr>
      <vt:lpstr>PowerPoint bemutató</vt:lpstr>
      <vt:lpstr>A drónelhárító rendszerek általános működési követelményei</vt:lpstr>
      <vt:lpstr>A drónelhárító rendszerek általános működési követelményei—az IDS megközelítésében</vt:lpstr>
      <vt:lpstr>Az IDS drónelhárító rendszer felépítése</vt:lpstr>
      <vt:lpstr>A Black Knight korai RF  előrejelző, felderítő azonosító, majd követő  alrendszere</vt:lpstr>
      <vt:lpstr>A Black Knight radar alrendszere detektálja, követi és automatikusan osztályozza a légi célokat</vt:lpstr>
      <vt:lpstr>A Black Knight radar alrendszere automatikusan osztályozza a légi célokat a radarkeresztmetszet, mozgásminta és micro-doppler azonosító alapján</vt:lpstr>
      <vt:lpstr>A Black Knight elektrooptikai és RF zavaró (jammer) alrendeszere</vt:lpstr>
      <vt:lpstr>A Black Knight elektrooptikai  és RF zavaró (jammer) alrendeszere működés közben</vt:lpstr>
      <vt:lpstr>A Black Knight elektrooptikai  és RF zavaró (jammer) alrendeszerének vezérlő képernyője</vt:lpstr>
      <vt:lpstr>Vezérlő és irányítőközpont (Command and Control Centre) vezérlő képernyői</vt:lpstr>
      <vt:lpstr>Vezérlő és irányítőközpont (Command and Control Centre) 2D-3D vizualizációs modulja—valós időben feltünteti a saját és behatoló erőket, RF terjedésmodellt állít fel  a szenzorok által  lefedett területre</vt:lpstr>
      <vt:lpstr>A Black Knight rendszer működés közben</vt:lpstr>
      <vt:lpstr>Köszönöm a figyelmet! </vt:lpstr>
    </vt:vector>
  </TitlesOfParts>
  <Company>ZseKa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ZseKa</dc:creator>
  <cp:lastModifiedBy>Trencsánszky Imre</cp:lastModifiedBy>
  <cp:revision>594</cp:revision>
  <dcterms:created xsi:type="dcterms:W3CDTF">2008-11-08T13:31:16Z</dcterms:created>
  <dcterms:modified xsi:type="dcterms:W3CDTF">2019-11-13T23:46:46Z</dcterms:modified>
</cp:coreProperties>
</file>